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Nunito"/>
      <p:regular r:id="rId32"/>
      <p:bold r:id="rId33"/>
      <p:italic r:id="rId34"/>
      <p:boldItalic r:id="rId35"/>
    </p:embeddedFont>
    <p:embeddedFont>
      <p:font typeface="Oswald"/>
      <p:regular r:id="rId36"/>
      <p:bold r:id="rId37"/>
    </p:embeddedFont>
    <p:embeddedFont>
      <p:font typeface="Merriweather"/>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italic.fntdata"/><Relationship Id="rId20" Type="http://schemas.openxmlformats.org/officeDocument/2006/relationships/slide" Target="slides/slide15.xml"/><Relationship Id="rId41" Type="http://schemas.openxmlformats.org/officeDocument/2006/relationships/font" Target="fonts/Merriweather-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bold.fntdata"/><Relationship Id="rId10" Type="http://schemas.openxmlformats.org/officeDocument/2006/relationships/slide" Target="slides/slide5.xml"/><Relationship Id="rId32" Type="http://schemas.openxmlformats.org/officeDocument/2006/relationships/font" Target="fonts/Nunito-regular.fntdata"/><Relationship Id="rId13" Type="http://schemas.openxmlformats.org/officeDocument/2006/relationships/slide" Target="slides/slide8.xml"/><Relationship Id="rId35" Type="http://schemas.openxmlformats.org/officeDocument/2006/relationships/font" Target="fonts/Nunito-boldItalic.fntdata"/><Relationship Id="rId12" Type="http://schemas.openxmlformats.org/officeDocument/2006/relationships/slide" Target="slides/slide7.xml"/><Relationship Id="rId34" Type="http://schemas.openxmlformats.org/officeDocument/2006/relationships/font" Target="fonts/Nunito-italic.fntdata"/><Relationship Id="rId15" Type="http://schemas.openxmlformats.org/officeDocument/2006/relationships/slide" Target="slides/slide10.xml"/><Relationship Id="rId37" Type="http://schemas.openxmlformats.org/officeDocument/2006/relationships/font" Target="fonts/Oswald-bold.fntdata"/><Relationship Id="rId14" Type="http://schemas.openxmlformats.org/officeDocument/2006/relationships/slide" Target="slides/slide9.xml"/><Relationship Id="rId36" Type="http://schemas.openxmlformats.org/officeDocument/2006/relationships/font" Target="fonts/Oswald-regular.fntdata"/><Relationship Id="rId17" Type="http://schemas.openxmlformats.org/officeDocument/2006/relationships/slide" Target="slides/slide12.xml"/><Relationship Id="rId39" Type="http://schemas.openxmlformats.org/officeDocument/2006/relationships/font" Target="fonts/Merriweather-bold.fntdata"/><Relationship Id="rId16" Type="http://schemas.openxmlformats.org/officeDocument/2006/relationships/slide" Target="slides/slide11.xml"/><Relationship Id="rId38" Type="http://schemas.openxmlformats.org/officeDocument/2006/relationships/font" Target="fonts/Merriweather-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cc211e8e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cc211e8e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cc214b17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cc214b17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ce831e81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ce831e81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dce831e81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dce831e81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dce831e81a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dce831e81a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dce831e81a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dce831e81a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cc211e8e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dcc211e8e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ce831e81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dce831e81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cc211e8e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dcc211e8e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cc211e8e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dcc211e8e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cc211e8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cc211e8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cc211e8e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dcc211e8e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cc211e8e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dcc211e8e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dcc211e8e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dcc211e8e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dcc211e8e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dcc211e8e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dcc211e8e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dcc211e8e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dcc211e8e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dcc211e8e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dcc214b1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dcc214b1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cc211e8e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dcc211e8e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cc211e8e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cc211e8e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cc211e8e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cc211e8e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cc211e8e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cc211e8e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cc211e8e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cc211e8e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cc211e8e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cc211e8e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cc211e8e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dcc211e8e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mailto:aaltounian@mcslosangeles.com" TargetMode="External"/><Relationship Id="rId4" Type="http://schemas.openxmlformats.org/officeDocument/2006/relationships/hyperlink" Target="mailto:aaltounian@mcslosangeles.com" TargetMode="External"/><Relationship Id="rId5" Type="http://schemas.openxmlformats.org/officeDocument/2006/relationships/hyperlink" Target="mailto:pstarr@mcscareergroup.com" TargetMode="External"/><Relationship Id="rId6" Type="http://schemas.openxmlformats.org/officeDocument/2006/relationships/hyperlink" Target="mailto:bobcat@mcslosangeles.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515525" y="1210450"/>
            <a:ext cx="5936400" cy="2549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Clr>
                <a:schemeClr val="dk1"/>
              </a:buClr>
              <a:buSzPct val="32247"/>
              <a:buFont typeface="Arial"/>
              <a:buNone/>
            </a:pPr>
            <a:r>
              <a:rPr b="1" lang="en" sz="3411">
                <a:solidFill>
                  <a:schemeClr val="accent2"/>
                </a:solidFill>
                <a:latin typeface="Oswald"/>
                <a:ea typeface="Oswald"/>
                <a:cs typeface="Oswald"/>
                <a:sym typeface="Oswald"/>
              </a:rPr>
              <a:t>September 2020 “Bobcat” DR-National Dislocated Worker Grant (NDWG) </a:t>
            </a:r>
            <a:endParaRPr b="1" sz="3411">
              <a:solidFill>
                <a:schemeClr val="accent2"/>
              </a:solidFill>
              <a:highlight>
                <a:schemeClr val="accent2"/>
              </a:highlight>
              <a:latin typeface="Oswald"/>
              <a:ea typeface="Oswald"/>
              <a:cs typeface="Oswald"/>
              <a:sym typeface="Oswald"/>
            </a:endParaRPr>
          </a:p>
          <a:p>
            <a:pPr indent="0" lvl="0" marL="0" rtl="0" algn="l">
              <a:spcBef>
                <a:spcPts val="0"/>
              </a:spcBef>
              <a:spcAft>
                <a:spcPts val="0"/>
              </a:spcAft>
              <a:buClr>
                <a:schemeClr val="dk1"/>
              </a:buClr>
              <a:buSzPct val="32247"/>
              <a:buFont typeface="Arial"/>
              <a:buNone/>
            </a:pPr>
            <a:r>
              <a:rPr b="1" lang="en" sz="3411">
                <a:solidFill>
                  <a:schemeClr val="accent2"/>
                </a:solidFill>
                <a:latin typeface="Oswald"/>
                <a:ea typeface="Oswald"/>
                <a:cs typeface="Oswald"/>
                <a:sym typeface="Oswald"/>
              </a:rPr>
              <a:t>Bidders Conference </a:t>
            </a:r>
            <a:r>
              <a:rPr b="1" lang="en" sz="3411">
                <a:solidFill>
                  <a:schemeClr val="accent2"/>
                </a:solidFill>
                <a:latin typeface="Merriweather"/>
                <a:ea typeface="Merriweather"/>
                <a:cs typeface="Merriweather"/>
                <a:sym typeface="Merriweather"/>
              </a:rPr>
              <a:t> </a:t>
            </a:r>
            <a:endParaRPr b="1" sz="3411">
              <a:solidFill>
                <a:schemeClr val="accent2"/>
              </a:solidFill>
              <a:highlight>
                <a:schemeClr val="accent2"/>
              </a:highlight>
              <a:latin typeface="Merriweather"/>
              <a:ea typeface="Merriweather"/>
              <a:cs typeface="Merriweather"/>
              <a:sym typeface="Merriweather"/>
            </a:endParaRPr>
          </a:p>
          <a:p>
            <a:pPr indent="0" lvl="0" marL="0" rtl="0" algn="ctr">
              <a:spcBef>
                <a:spcPts val="0"/>
              </a:spcBef>
              <a:spcAft>
                <a:spcPts val="0"/>
              </a:spcAft>
              <a:buNone/>
            </a:pPr>
            <a:r>
              <a:t/>
            </a:r>
            <a:endParaRPr>
              <a:solidFill>
                <a:schemeClr val="accent2"/>
              </a:solidFill>
              <a:latin typeface="Merriweather"/>
              <a:ea typeface="Merriweather"/>
              <a:cs typeface="Merriweather"/>
              <a:sym typeface="Merriweather"/>
            </a:endParaRPr>
          </a:p>
        </p:txBody>
      </p:sp>
      <p:sp>
        <p:nvSpPr>
          <p:cNvPr id="129" name="Google Shape;129;p13"/>
          <p:cNvSpPr txBox="1"/>
          <p:nvPr>
            <p:ph idx="1" type="subTitle"/>
          </p:nvPr>
        </p:nvSpPr>
        <p:spPr>
          <a:xfrm>
            <a:off x="1920750" y="40979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chemeClr val="accent2"/>
                </a:solidFill>
                <a:latin typeface="Oswald"/>
                <a:ea typeface="Oswald"/>
                <a:cs typeface="Oswald"/>
                <a:sym typeface="Oswald"/>
              </a:rPr>
              <a:t>         Wednesday May 26, 2021</a:t>
            </a:r>
            <a:endParaRPr sz="2400">
              <a:solidFill>
                <a:schemeClr val="accent2"/>
              </a:solidFill>
              <a:latin typeface="Oswald"/>
              <a:ea typeface="Oswald"/>
              <a:cs typeface="Oswald"/>
              <a:sym typeface="Oswald"/>
            </a:endParaRPr>
          </a:p>
        </p:txBody>
      </p:sp>
      <p:pic>
        <p:nvPicPr>
          <p:cNvPr id="130" name="Google Shape;130;p13"/>
          <p:cNvPicPr preferRelativeResize="0"/>
          <p:nvPr/>
        </p:nvPicPr>
        <p:blipFill>
          <a:blip r:embed="rId3">
            <a:alphaModFix/>
          </a:blip>
          <a:stretch>
            <a:fillRect/>
          </a:stretch>
        </p:blipFill>
        <p:spPr>
          <a:xfrm>
            <a:off x="5873825" y="471825"/>
            <a:ext cx="2855475" cy="4382652"/>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1">
                                  <p:stCondLst>
                                    <p:cond delay="0"/>
                                  </p:stCondLst>
                                  <p:childTnLst>
                                    <p:anim calcmode="lin" valueType="num">
                                      <p:cBhvr additive="base">
                                        <p:cTn dur="1000"/>
                                        <p:tgtEl>
                                          <p:spTgt spid="128"/>
                                        </p:tgtEl>
                                        <p:attrNameLst>
                                          <p:attrName>ppt_y</p:attrName>
                                        </p:attrNameLst>
                                      </p:cBhvr>
                                      <p:tavLst>
                                        <p:tav fmla="" tm="0">
                                          <p:val>
                                            <p:strVal val="#ppt_y"/>
                                          </p:val>
                                        </p:tav>
                                        <p:tav fmla="" tm="100000">
                                          <p:val>
                                            <p:strVal val="#ppt_y-1"/>
                                          </p:val>
                                        </p:tav>
                                      </p:tavLst>
                                    </p:anim>
                                    <p:set>
                                      <p:cBhvr>
                                        <p:cTn dur="1" fill="hold">
                                          <p:stCondLst>
                                            <p:cond delay="1000"/>
                                          </p:stCondLst>
                                        </p:cTn>
                                        <p:tgtEl>
                                          <p:spTgt spid="12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819150" y="52107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Oswald"/>
                <a:ea typeface="Oswald"/>
                <a:cs typeface="Oswald"/>
                <a:sym typeface="Oswald"/>
              </a:rPr>
              <a:t>Required Monthly Reports (Appendix 5) </a:t>
            </a:r>
            <a:endParaRPr>
              <a:latin typeface="Oswald"/>
              <a:ea typeface="Oswald"/>
              <a:cs typeface="Oswald"/>
              <a:sym typeface="Oswald"/>
            </a:endParaRPr>
          </a:p>
        </p:txBody>
      </p:sp>
      <p:sp>
        <p:nvSpPr>
          <p:cNvPr id="185" name="Google Shape;185;p22"/>
          <p:cNvSpPr txBox="1"/>
          <p:nvPr>
            <p:ph idx="1" type="body"/>
          </p:nvPr>
        </p:nvSpPr>
        <p:spPr>
          <a:xfrm>
            <a:off x="311700" y="1111200"/>
            <a:ext cx="8520600" cy="374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000000"/>
                </a:solidFill>
                <a:highlight>
                  <a:srgbClr val="FFFFFF"/>
                </a:highlight>
                <a:latin typeface="Oswald"/>
                <a:ea typeface="Oswald"/>
                <a:cs typeface="Oswald"/>
                <a:sym typeface="Oswald"/>
              </a:rPr>
              <a:t>Upon successful completion of subcontract award, MCS will provide this template in Word format and through Google Docs. Completion of this monthly reporting template is</a:t>
            </a:r>
            <a:r>
              <a:rPr b="1" lang="en" sz="1200">
                <a:solidFill>
                  <a:srgbClr val="000000"/>
                </a:solidFill>
                <a:highlight>
                  <a:srgbClr val="FFFFFF"/>
                </a:highlight>
                <a:latin typeface="Oswald"/>
                <a:ea typeface="Oswald"/>
                <a:cs typeface="Oswald"/>
                <a:sym typeface="Oswald"/>
              </a:rPr>
              <a:t> </a:t>
            </a:r>
            <a:r>
              <a:rPr b="1" lang="en" sz="1200" u="sng">
                <a:solidFill>
                  <a:schemeClr val="lt1"/>
                </a:solidFill>
                <a:highlight>
                  <a:srgbClr val="FFFFFF"/>
                </a:highlight>
                <a:latin typeface="Oswald"/>
                <a:ea typeface="Oswald"/>
                <a:cs typeface="Oswald"/>
                <a:sym typeface="Oswald"/>
              </a:rPr>
              <a:t>required</a:t>
            </a:r>
            <a:r>
              <a:rPr lang="en" sz="1200">
                <a:solidFill>
                  <a:schemeClr val="lt1"/>
                </a:solidFill>
                <a:highlight>
                  <a:srgbClr val="FFFFFF"/>
                </a:highlight>
                <a:latin typeface="Oswald"/>
                <a:ea typeface="Oswald"/>
                <a:cs typeface="Oswald"/>
                <a:sym typeface="Oswald"/>
              </a:rPr>
              <a:t> </a:t>
            </a:r>
            <a:r>
              <a:rPr lang="en" sz="1200">
                <a:solidFill>
                  <a:srgbClr val="000000"/>
                </a:solidFill>
                <a:highlight>
                  <a:srgbClr val="FFFFFF"/>
                </a:highlight>
                <a:latin typeface="Oswald"/>
                <a:ea typeface="Oswald"/>
                <a:cs typeface="Oswald"/>
                <a:sym typeface="Oswald"/>
              </a:rPr>
              <a:t>on or before the 5th of the month. </a:t>
            </a:r>
            <a:endParaRPr sz="1200">
              <a:solidFill>
                <a:srgbClr val="000000"/>
              </a:solidFill>
              <a:latin typeface="Oswald"/>
              <a:ea typeface="Oswald"/>
              <a:cs typeface="Oswald"/>
              <a:sym typeface="Oswald"/>
            </a:endParaRPr>
          </a:p>
          <a:p>
            <a:pPr indent="0" lvl="0" marL="0" rtl="0" algn="l">
              <a:spcBef>
                <a:spcPts val="0"/>
              </a:spcBef>
              <a:spcAft>
                <a:spcPts val="0"/>
              </a:spcAft>
              <a:buNone/>
            </a:pPr>
            <a:r>
              <a:t/>
            </a:r>
            <a:endParaRPr b="1" sz="1200" u="sng">
              <a:solidFill>
                <a:srgbClr val="000000"/>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en" sz="1200" u="sng">
                <a:solidFill>
                  <a:schemeClr val="lt1"/>
                </a:solidFill>
                <a:latin typeface="Oswald"/>
                <a:ea typeface="Oswald"/>
                <a:cs typeface="Oswald"/>
                <a:sym typeface="Oswald"/>
              </a:rPr>
              <a:t>Bobcat NDWG Subcontractor Monthly Report Template </a:t>
            </a:r>
            <a:endParaRPr b="1" sz="1200" u="sng">
              <a:solidFill>
                <a:schemeClr val="lt1"/>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i="1" lang="en" sz="1200">
                <a:solidFill>
                  <a:schemeClr val="lt1"/>
                </a:solidFill>
                <a:latin typeface="Oswald"/>
                <a:ea typeface="Oswald"/>
                <a:cs typeface="Oswald"/>
                <a:sym typeface="Oswald"/>
              </a:rPr>
              <a:t>Due by the 5th of each month</a:t>
            </a:r>
            <a:endParaRPr b="1" i="1" sz="1200">
              <a:solidFill>
                <a:schemeClr val="lt1"/>
              </a:solidFill>
              <a:latin typeface="Oswald"/>
              <a:ea typeface="Oswald"/>
              <a:cs typeface="Oswald"/>
              <a:sym typeface="Oswald"/>
            </a:endParaRPr>
          </a:p>
          <a:p>
            <a:pPr indent="0" lvl="0" marL="0" rtl="0" algn="ctr">
              <a:spcBef>
                <a:spcPts val="0"/>
              </a:spcBef>
              <a:spcAft>
                <a:spcPts val="0"/>
              </a:spcAft>
              <a:buNone/>
            </a:pPr>
            <a:r>
              <a:rPr i="1" lang="en" sz="1200">
                <a:solidFill>
                  <a:srgbClr val="000000"/>
                </a:solidFill>
                <a:latin typeface="Oswald"/>
                <a:ea typeface="Oswald"/>
                <a:cs typeface="Oswald"/>
                <a:sym typeface="Oswald"/>
              </a:rPr>
              <a:t>(if crews worked on multiple sites during this reporting period, please list them individually and use multiple sheets if necessary for only the </a:t>
            </a:r>
            <a:r>
              <a:rPr i="1" lang="en" sz="1200" u="sng">
                <a:solidFill>
                  <a:srgbClr val="000000"/>
                </a:solidFill>
                <a:latin typeface="Oswald"/>
                <a:ea typeface="Oswald"/>
                <a:cs typeface="Oswald"/>
                <a:sym typeface="Oswald"/>
              </a:rPr>
              <a:t>site questions</a:t>
            </a:r>
            <a:r>
              <a:rPr i="1" lang="en" sz="1200">
                <a:solidFill>
                  <a:srgbClr val="000000"/>
                </a:solidFill>
                <a:latin typeface="Oswald"/>
                <a:ea typeface="Oswald"/>
                <a:cs typeface="Oswald"/>
                <a:sym typeface="Oswald"/>
              </a:rPr>
              <a:t> portion of this report)</a:t>
            </a:r>
            <a:endParaRPr i="1" sz="1200">
              <a:solidFill>
                <a:srgbClr val="000000"/>
              </a:solidFill>
              <a:latin typeface="Oswald"/>
              <a:ea typeface="Oswald"/>
              <a:cs typeface="Oswald"/>
              <a:sym typeface="Oswald"/>
            </a:endParaRPr>
          </a:p>
          <a:p>
            <a:pPr indent="0" lvl="0" marL="0" rtl="0" algn="l">
              <a:spcBef>
                <a:spcPts val="0"/>
              </a:spcBef>
              <a:spcAft>
                <a:spcPts val="0"/>
              </a:spcAft>
              <a:buNone/>
            </a:pPr>
            <a:r>
              <a:t/>
            </a:r>
            <a:endParaRPr i="1" sz="1200">
              <a:solidFill>
                <a:srgbClr val="000000"/>
              </a:solidFill>
              <a:latin typeface="Oswald"/>
              <a:ea typeface="Oswald"/>
              <a:cs typeface="Oswald"/>
              <a:sym typeface="Oswald"/>
            </a:endParaRPr>
          </a:p>
          <a:p>
            <a:pPr indent="0" lvl="0" marL="0" rtl="0" algn="l">
              <a:spcBef>
                <a:spcPts val="0"/>
              </a:spcBef>
              <a:spcAft>
                <a:spcPts val="0"/>
              </a:spcAft>
              <a:buNone/>
            </a:pPr>
            <a:r>
              <a:rPr b="1" lang="en" sz="1200">
                <a:solidFill>
                  <a:schemeClr val="lt1"/>
                </a:solidFill>
                <a:latin typeface="Oswald"/>
                <a:ea typeface="Oswald"/>
                <a:cs typeface="Oswald"/>
                <a:sym typeface="Oswald"/>
              </a:rPr>
              <a:t>I. Site Questions: </a:t>
            </a:r>
            <a:endParaRPr b="1" sz="1200">
              <a:solidFill>
                <a:schemeClr val="lt1"/>
              </a:solidFill>
              <a:latin typeface="Oswald"/>
              <a:ea typeface="Oswald"/>
              <a:cs typeface="Oswald"/>
              <a:sym typeface="Oswald"/>
            </a:endParaRPr>
          </a:p>
          <a:p>
            <a:pPr indent="0" lvl="0" marL="0" rtl="0" algn="l">
              <a:spcBef>
                <a:spcPts val="0"/>
              </a:spcBef>
              <a:spcAft>
                <a:spcPts val="0"/>
              </a:spcAft>
              <a:buNone/>
            </a:pPr>
            <a:r>
              <a:rPr lang="en" sz="1200">
                <a:solidFill>
                  <a:srgbClr val="000000"/>
                </a:solidFill>
                <a:latin typeface="Oswald"/>
                <a:ea typeface="Oswald"/>
                <a:cs typeface="Oswald"/>
                <a:sym typeface="Oswald"/>
              </a:rPr>
              <a:t>Subcontractor Name:</a:t>
            </a:r>
            <a:endParaRPr sz="1200">
              <a:solidFill>
                <a:srgbClr val="000000"/>
              </a:solidFill>
              <a:latin typeface="Oswald"/>
              <a:ea typeface="Oswald"/>
              <a:cs typeface="Oswald"/>
              <a:sym typeface="Oswald"/>
            </a:endParaRPr>
          </a:p>
          <a:p>
            <a:pPr indent="0" lvl="0" marL="0" rtl="0" algn="l">
              <a:spcBef>
                <a:spcPts val="0"/>
              </a:spcBef>
              <a:spcAft>
                <a:spcPts val="0"/>
              </a:spcAft>
              <a:buNone/>
            </a:pPr>
            <a:r>
              <a:rPr lang="en" sz="1200">
                <a:solidFill>
                  <a:srgbClr val="000000"/>
                </a:solidFill>
                <a:latin typeface="Oswald"/>
                <a:ea typeface="Oswald"/>
                <a:cs typeface="Oswald"/>
                <a:sym typeface="Oswald"/>
              </a:rPr>
              <a:t>Name of Site:</a:t>
            </a:r>
            <a:endParaRPr sz="1200">
              <a:solidFill>
                <a:srgbClr val="000000"/>
              </a:solidFill>
              <a:latin typeface="Oswald"/>
              <a:ea typeface="Oswald"/>
              <a:cs typeface="Oswald"/>
              <a:sym typeface="Oswald"/>
            </a:endParaRPr>
          </a:p>
          <a:p>
            <a:pPr indent="0" lvl="0" marL="0" rtl="0" algn="l">
              <a:spcBef>
                <a:spcPts val="0"/>
              </a:spcBef>
              <a:spcAft>
                <a:spcPts val="0"/>
              </a:spcAft>
              <a:buNone/>
            </a:pPr>
            <a:r>
              <a:rPr lang="en" sz="1200">
                <a:solidFill>
                  <a:srgbClr val="000000"/>
                </a:solidFill>
                <a:latin typeface="Oswald"/>
                <a:ea typeface="Oswald"/>
                <a:cs typeface="Oswald"/>
                <a:sym typeface="Oswald"/>
              </a:rPr>
              <a:t>Address or Location Description: </a:t>
            </a:r>
            <a:endParaRPr sz="1200">
              <a:solidFill>
                <a:srgbClr val="000000"/>
              </a:solidFill>
              <a:latin typeface="Oswald"/>
              <a:ea typeface="Oswald"/>
              <a:cs typeface="Oswald"/>
              <a:sym typeface="Oswald"/>
            </a:endParaRPr>
          </a:p>
          <a:p>
            <a:pPr indent="0" lvl="0" marL="0" rtl="0" algn="l">
              <a:spcBef>
                <a:spcPts val="0"/>
              </a:spcBef>
              <a:spcAft>
                <a:spcPts val="0"/>
              </a:spcAft>
              <a:buNone/>
            </a:pPr>
            <a:r>
              <a:rPr lang="en" sz="1200">
                <a:solidFill>
                  <a:srgbClr val="000000"/>
                </a:solidFill>
                <a:latin typeface="Oswald"/>
                <a:ea typeface="Oswald"/>
                <a:cs typeface="Oswald"/>
                <a:sym typeface="Oswald"/>
              </a:rPr>
              <a:t>Crew Supervisor Name: </a:t>
            </a:r>
            <a:endParaRPr sz="1200">
              <a:solidFill>
                <a:srgbClr val="000000"/>
              </a:solidFill>
              <a:latin typeface="Oswald"/>
              <a:ea typeface="Oswald"/>
              <a:cs typeface="Oswald"/>
              <a:sym typeface="Oswald"/>
            </a:endParaRPr>
          </a:p>
          <a:p>
            <a:pPr indent="0" lvl="0" marL="0" rtl="0" algn="l">
              <a:spcBef>
                <a:spcPts val="0"/>
              </a:spcBef>
              <a:spcAft>
                <a:spcPts val="0"/>
              </a:spcAft>
              <a:buNone/>
            </a:pPr>
            <a:r>
              <a:rPr lang="en" sz="1200">
                <a:solidFill>
                  <a:srgbClr val="000000"/>
                </a:solidFill>
                <a:latin typeface="Oswald"/>
                <a:ea typeface="Oswald"/>
                <a:cs typeface="Oswald"/>
                <a:sym typeface="Oswald"/>
              </a:rPr>
              <a:t>Number of Crews:</a:t>
            </a:r>
            <a:endParaRPr sz="1200">
              <a:solidFill>
                <a:srgbClr val="000000"/>
              </a:solidFill>
              <a:latin typeface="Oswald"/>
              <a:ea typeface="Oswald"/>
              <a:cs typeface="Oswald"/>
              <a:sym typeface="Oswald"/>
            </a:endParaRPr>
          </a:p>
          <a:p>
            <a:pPr indent="0" lvl="0" marL="0" rtl="0" algn="l">
              <a:spcBef>
                <a:spcPts val="0"/>
              </a:spcBef>
              <a:spcAft>
                <a:spcPts val="0"/>
              </a:spcAft>
              <a:buNone/>
            </a:pPr>
            <a:r>
              <a:rPr lang="en" sz="1200">
                <a:solidFill>
                  <a:srgbClr val="000000"/>
                </a:solidFill>
                <a:latin typeface="Oswald"/>
                <a:ea typeface="Oswald"/>
                <a:cs typeface="Oswald"/>
                <a:sym typeface="Oswald"/>
              </a:rPr>
              <a:t>Number of Crew Members: </a:t>
            </a:r>
            <a:endParaRPr sz="1200">
              <a:solidFill>
                <a:srgbClr val="000000"/>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lang="en" sz="1200">
                <a:solidFill>
                  <a:srgbClr val="000000"/>
                </a:solidFill>
                <a:latin typeface="Oswald"/>
                <a:ea typeface="Oswald"/>
                <a:cs typeface="Oswald"/>
                <a:sym typeface="Oswald"/>
              </a:rPr>
              <a:t>Overall Scope of Work Description of Site (in approximately 100 words):</a:t>
            </a:r>
            <a:endParaRPr sz="1200">
              <a:solidFill>
                <a:srgbClr val="000000"/>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t/>
            </a:r>
            <a:endParaRPr i="1" sz="1200">
              <a:solidFill>
                <a:schemeClr val="lt1"/>
              </a:solidFill>
              <a:latin typeface="Oswald"/>
              <a:ea typeface="Oswald"/>
              <a:cs typeface="Oswald"/>
              <a:sym typeface="Oswald"/>
            </a:endParaRPr>
          </a:p>
          <a:p>
            <a:pPr indent="0" lvl="0" marL="0" rtl="0" algn="l">
              <a:spcBef>
                <a:spcPts val="0"/>
              </a:spcBef>
              <a:spcAft>
                <a:spcPts val="1200"/>
              </a:spcAft>
              <a:buNone/>
            </a:pPr>
            <a:r>
              <a:t/>
            </a:r>
            <a:endParaRPr sz="1200">
              <a:solidFill>
                <a:schemeClr val="lt1"/>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819150" y="4704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Template Continued... </a:t>
            </a:r>
            <a:endParaRPr>
              <a:latin typeface="Oswald"/>
              <a:ea typeface="Oswald"/>
              <a:cs typeface="Oswald"/>
              <a:sym typeface="Oswald"/>
            </a:endParaRPr>
          </a:p>
        </p:txBody>
      </p:sp>
      <p:sp>
        <p:nvSpPr>
          <p:cNvPr id="191" name="Google Shape;191;p23"/>
          <p:cNvSpPr txBox="1"/>
          <p:nvPr>
            <p:ph idx="1" type="body"/>
          </p:nvPr>
        </p:nvSpPr>
        <p:spPr>
          <a:xfrm>
            <a:off x="729900" y="11384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00">
                <a:solidFill>
                  <a:schemeClr val="lt1"/>
                </a:solidFill>
                <a:latin typeface="Oswald"/>
                <a:ea typeface="Oswald"/>
                <a:cs typeface="Oswald"/>
                <a:sym typeface="Oswald"/>
              </a:rPr>
              <a:t>II. Site Summary and Site Successes:</a:t>
            </a:r>
            <a:r>
              <a:rPr lang="en" sz="1300">
                <a:solidFill>
                  <a:schemeClr val="lt1"/>
                </a:solidFill>
                <a:latin typeface="Oswald"/>
                <a:ea typeface="Oswald"/>
                <a:cs typeface="Oswald"/>
                <a:sym typeface="Oswald"/>
              </a:rPr>
              <a:t> </a:t>
            </a:r>
            <a:r>
              <a:rPr lang="en" sz="1300">
                <a:solidFill>
                  <a:srgbClr val="000000"/>
                </a:solidFill>
                <a:latin typeface="Oswald"/>
                <a:ea typeface="Oswald"/>
                <a:cs typeface="Oswald"/>
                <a:sym typeface="Oswald"/>
              </a:rPr>
              <a:t>Please describe what work was accomplished. Please also include quantitative metrics, even if estimates, on accomplished work and how many days were spent in work on a specific area. Supporting photos are required. Photos must have description captions. Additional photos are welcome but at least two photos (one before and one after) of the work being described must be included to correspond to the site summary/site success story. If there are any COVID related protocols or challenges, please describe them here as well. </a:t>
            </a:r>
            <a:endParaRPr sz="1300">
              <a:solidFill>
                <a:srgbClr val="000000"/>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t/>
            </a:r>
            <a:endParaRPr sz="1300">
              <a:solidFill>
                <a:srgbClr val="000000"/>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b="1" i="1" lang="en" sz="1300">
                <a:solidFill>
                  <a:schemeClr val="lt1"/>
                </a:solidFill>
                <a:latin typeface="Oswald"/>
                <a:ea typeface="Oswald"/>
                <a:cs typeface="Oswald"/>
                <a:sym typeface="Oswald"/>
              </a:rPr>
              <a:t>Example:</a:t>
            </a:r>
            <a:r>
              <a:rPr i="1" lang="en" sz="1300">
                <a:solidFill>
                  <a:schemeClr val="dk1"/>
                </a:solidFill>
                <a:latin typeface="Oswald"/>
                <a:ea typeface="Oswald"/>
                <a:cs typeface="Oswald"/>
                <a:sym typeface="Oswald"/>
              </a:rPr>
              <a:t> </a:t>
            </a:r>
            <a:r>
              <a:rPr i="1" lang="en" sz="1300">
                <a:solidFill>
                  <a:srgbClr val="000000"/>
                </a:solidFill>
                <a:latin typeface="Oswald"/>
                <a:ea typeface="Oswald"/>
                <a:cs typeface="Oswald"/>
                <a:sym typeface="Oswald"/>
              </a:rPr>
              <a:t>In the month of May, one crew of eight removed 30 snag trees (each approximately 15 feet tall); restored over 20 french drains back to pre-Woolsey fire working order; reset 15 campgrounds at Leo Carrillo State Park and restored 2-3 miles of trail at Malibu Creek State Park. For all completed work, please see attached before and after photos. All snag trees were felled by the crew supervisor, a certificated chainsaw operator. Crew members were provided with industrial chipper machine safety and usage training by State Parks. At the end of each workday transit vans are sanitized and prepared for the following day. </a:t>
            </a:r>
            <a:endParaRPr sz="1300">
              <a:solidFill>
                <a:srgbClr val="000000"/>
              </a:solidFill>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1200"/>
              </a:spcBef>
              <a:spcAft>
                <a:spcPts val="0"/>
              </a:spcAft>
              <a:buClr>
                <a:schemeClr val="dk1"/>
              </a:buClr>
              <a:buSzPts val="1100"/>
              <a:buFont typeface="Arial"/>
              <a:buNone/>
            </a:pPr>
            <a:r>
              <a:rPr b="1" lang="en">
                <a:solidFill>
                  <a:schemeClr val="lt1"/>
                </a:solidFill>
                <a:latin typeface="Oswald"/>
                <a:ea typeface="Oswald"/>
                <a:cs typeface="Oswald"/>
                <a:sym typeface="Oswald"/>
              </a:rPr>
              <a:t>III. Site Photos (Before and After)</a:t>
            </a:r>
            <a:endParaRPr>
              <a:latin typeface="Oswald"/>
              <a:ea typeface="Oswald"/>
              <a:cs typeface="Oswald"/>
              <a:sym typeface="Oswald"/>
            </a:endParaRPr>
          </a:p>
          <a:p>
            <a:pPr indent="0" lvl="0" marL="0" rtl="0" algn="l">
              <a:spcBef>
                <a:spcPts val="0"/>
              </a:spcBef>
              <a:spcAft>
                <a:spcPts val="1200"/>
              </a:spcAft>
              <a:buNone/>
            </a:pPr>
            <a:r>
              <a:t/>
            </a:r>
            <a:endParaRPr>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9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819150" y="634775"/>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Template Continued... </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0"/>
              </a:spcBef>
              <a:spcAft>
                <a:spcPts val="0"/>
              </a:spcAft>
              <a:buNone/>
            </a:pPr>
            <a:r>
              <a:t/>
            </a:r>
            <a:endParaRPr>
              <a:latin typeface="Oswald"/>
              <a:ea typeface="Oswald"/>
              <a:cs typeface="Oswald"/>
              <a:sym typeface="Oswald"/>
            </a:endParaRPr>
          </a:p>
        </p:txBody>
      </p:sp>
      <p:sp>
        <p:nvSpPr>
          <p:cNvPr id="197" name="Google Shape;197;p24"/>
          <p:cNvSpPr txBox="1"/>
          <p:nvPr>
            <p:ph idx="1" type="body"/>
          </p:nvPr>
        </p:nvSpPr>
        <p:spPr>
          <a:xfrm>
            <a:off x="779325" y="1367300"/>
            <a:ext cx="7505700" cy="31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018"/>
              <a:buNone/>
            </a:pPr>
            <a:r>
              <a:rPr b="1" lang="en" sz="1410">
                <a:solidFill>
                  <a:schemeClr val="lt1"/>
                </a:solidFill>
                <a:latin typeface="Oswald"/>
                <a:ea typeface="Oswald"/>
                <a:cs typeface="Oswald"/>
                <a:sym typeface="Oswald"/>
              </a:rPr>
              <a:t>IV. Participant Successes:</a:t>
            </a:r>
            <a:r>
              <a:rPr lang="en" sz="1400">
                <a:solidFill>
                  <a:srgbClr val="000000"/>
                </a:solidFill>
                <a:latin typeface="Oswald"/>
                <a:ea typeface="Oswald"/>
                <a:cs typeface="Oswald"/>
                <a:sym typeface="Oswald"/>
              </a:rPr>
              <a:t> Please feature one participant by first name and last initial and provide context for how they were hired, what personal and or employment barriers they’ve overcome and how either they are doing on-the-job or how they have transitioned out of the project to other related unsubsidized work. Please include participant photos, ideally photos of the participant engaged in on-site work. If crew members request anonymity, please use pseudo names.  </a:t>
            </a:r>
            <a:endParaRPr sz="1400">
              <a:solidFill>
                <a:srgbClr val="000000"/>
              </a:solidFill>
              <a:latin typeface="Oswald"/>
              <a:ea typeface="Oswald"/>
              <a:cs typeface="Oswald"/>
              <a:sym typeface="Oswald"/>
            </a:endParaRPr>
          </a:p>
          <a:p>
            <a:pPr indent="0" lvl="0" marL="0" rtl="0" algn="l">
              <a:spcBef>
                <a:spcPts val="0"/>
              </a:spcBef>
              <a:spcAft>
                <a:spcPts val="0"/>
              </a:spcAft>
              <a:buSzPts val="1018"/>
              <a:buNone/>
            </a:pPr>
            <a:r>
              <a:t/>
            </a:r>
            <a:endParaRPr sz="1400">
              <a:solidFill>
                <a:srgbClr val="000000"/>
              </a:solidFill>
              <a:latin typeface="Oswald"/>
              <a:ea typeface="Oswald"/>
              <a:cs typeface="Oswald"/>
              <a:sym typeface="Oswald"/>
            </a:endParaRPr>
          </a:p>
          <a:p>
            <a:pPr indent="0" lvl="0" marL="0" rtl="0" algn="l">
              <a:spcBef>
                <a:spcPts val="0"/>
              </a:spcBef>
              <a:spcAft>
                <a:spcPts val="0"/>
              </a:spcAft>
              <a:buSzPts val="1018"/>
              <a:buNone/>
            </a:pPr>
            <a:r>
              <a:rPr b="1" lang="en" sz="1400">
                <a:solidFill>
                  <a:schemeClr val="lt1"/>
                </a:solidFill>
                <a:latin typeface="Oswald"/>
                <a:ea typeface="Oswald"/>
                <a:cs typeface="Oswald"/>
                <a:sym typeface="Oswald"/>
              </a:rPr>
              <a:t>Example:</a:t>
            </a:r>
            <a:r>
              <a:rPr b="1" lang="en" sz="1400">
                <a:solidFill>
                  <a:srgbClr val="0000FF"/>
                </a:solidFill>
                <a:latin typeface="Oswald"/>
                <a:ea typeface="Oswald"/>
                <a:cs typeface="Oswald"/>
                <a:sym typeface="Oswald"/>
              </a:rPr>
              <a:t> </a:t>
            </a:r>
            <a:r>
              <a:rPr i="1" lang="en" sz="1400">
                <a:solidFill>
                  <a:srgbClr val="000000"/>
                </a:solidFill>
                <a:latin typeface="Oswald"/>
                <a:ea typeface="Oswald"/>
                <a:cs typeface="Oswald"/>
                <a:sym typeface="Oswald"/>
              </a:rPr>
              <a:t>John S. was previously incarcerated for five years and found out about this program from his case manager, his first occupational re-entry training program was OSHA 10 under the 2018 Creek NDWG Program with MCS. John had previous fire camp experience but no paid work experience for his resume. John worked as a crew member for approximately six months and in May 2019 he was promoted to assistant site supervisor. As a young father, he now has a reliable source of income, has recently secured his own transportation and spends time on weekends with his daughter.</a:t>
            </a:r>
            <a:r>
              <a:rPr lang="en" sz="1400">
                <a:solidFill>
                  <a:srgbClr val="000000"/>
                </a:solidFill>
                <a:latin typeface="Oswald"/>
                <a:ea typeface="Oswald"/>
                <a:cs typeface="Oswald"/>
                <a:sym typeface="Oswald"/>
              </a:rPr>
              <a:t>  </a:t>
            </a:r>
            <a:endParaRPr sz="1400">
              <a:solidFill>
                <a:srgbClr val="000000"/>
              </a:solidFill>
              <a:latin typeface="Oswald"/>
              <a:ea typeface="Oswald"/>
              <a:cs typeface="Oswald"/>
              <a:sym typeface="Oswald"/>
            </a:endParaRPr>
          </a:p>
          <a:p>
            <a:pPr indent="0" lvl="0" marL="0" rtl="0" algn="l">
              <a:spcBef>
                <a:spcPts val="0"/>
              </a:spcBef>
              <a:spcAft>
                <a:spcPts val="1200"/>
              </a:spcAft>
              <a:buSzPts val="1018"/>
              <a:buNone/>
            </a:pPr>
            <a:r>
              <a:t/>
            </a:r>
            <a:endParaRPr sz="1400">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339425" y="454750"/>
            <a:ext cx="3933600" cy="187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Visual</a:t>
            </a:r>
            <a:r>
              <a:rPr lang="en">
                <a:latin typeface="Oswald"/>
                <a:ea typeface="Oswald"/>
                <a:cs typeface="Oswald"/>
                <a:sym typeface="Oswald"/>
              </a:rPr>
              <a:t> of Entire Monthly Report (Page 1):</a:t>
            </a:r>
            <a:endParaRPr>
              <a:latin typeface="Oswald"/>
              <a:ea typeface="Oswald"/>
              <a:cs typeface="Oswald"/>
              <a:sym typeface="Oswald"/>
            </a:endParaRPr>
          </a:p>
        </p:txBody>
      </p:sp>
      <p:pic>
        <p:nvPicPr>
          <p:cNvPr id="203" name="Google Shape;203;p25"/>
          <p:cNvPicPr preferRelativeResize="0"/>
          <p:nvPr/>
        </p:nvPicPr>
        <p:blipFill rotWithShape="1">
          <a:blip r:embed="rId3">
            <a:alphaModFix/>
          </a:blip>
          <a:srcRect b="0" l="-12378" r="-10547" t="-22925"/>
          <a:stretch/>
        </p:blipFill>
        <p:spPr>
          <a:xfrm>
            <a:off x="3563900" y="-728450"/>
            <a:ext cx="5500608" cy="5463325"/>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6"/>
          <p:cNvSpPr txBox="1"/>
          <p:nvPr>
            <p:ph type="title"/>
          </p:nvPr>
        </p:nvSpPr>
        <p:spPr>
          <a:xfrm>
            <a:off x="312800" y="419200"/>
            <a:ext cx="3720300" cy="201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Example of Photos Required for Monthly Report (Page 2):</a:t>
            </a:r>
            <a:endParaRPr>
              <a:latin typeface="Oswald"/>
              <a:ea typeface="Oswald"/>
              <a:cs typeface="Oswald"/>
              <a:sym typeface="Oswald"/>
            </a:endParaRPr>
          </a:p>
          <a:p>
            <a:pPr indent="0" lvl="0" marL="0" rtl="0" algn="l">
              <a:spcBef>
                <a:spcPts val="0"/>
              </a:spcBef>
              <a:spcAft>
                <a:spcPts val="0"/>
              </a:spcAft>
              <a:buNone/>
            </a:pPr>
            <a:r>
              <a:t/>
            </a:r>
            <a:endParaRPr/>
          </a:p>
        </p:txBody>
      </p:sp>
      <p:pic>
        <p:nvPicPr>
          <p:cNvPr id="209" name="Google Shape;209;p26"/>
          <p:cNvPicPr preferRelativeResize="0"/>
          <p:nvPr/>
        </p:nvPicPr>
        <p:blipFill>
          <a:blip r:embed="rId3">
            <a:alphaModFix/>
          </a:blip>
          <a:stretch>
            <a:fillRect/>
          </a:stretch>
        </p:blipFill>
        <p:spPr>
          <a:xfrm>
            <a:off x="4407450" y="226638"/>
            <a:ext cx="3800825" cy="4690224"/>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7"/>
          <p:cNvSpPr txBox="1"/>
          <p:nvPr>
            <p:ph type="title"/>
          </p:nvPr>
        </p:nvSpPr>
        <p:spPr>
          <a:xfrm>
            <a:off x="591225" y="463125"/>
            <a:ext cx="2262600" cy="222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Recent Subcontractor  </a:t>
            </a:r>
            <a:r>
              <a:rPr lang="en">
                <a:latin typeface="Oswald"/>
                <a:ea typeface="Oswald"/>
                <a:cs typeface="Oswald"/>
                <a:sym typeface="Oswald"/>
              </a:rPr>
              <a:t>Monthly Report:</a:t>
            </a:r>
            <a:endParaRPr>
              <a:latin typeface="Oswald"/>
              <a:ea typeface="Oswald"/>
              <a:cs typeface="Oswald"/>
              <a:sym typeface="Oswald"/>
            </a:endParaRPr>
          </a:p>
        </p:txBody>
      </p:sp>
      <p:pic>
        <p:nvPicPr>
          <p:cNvPr id="215" name="Google Shape;215;p27"/>
          <p:cNvPicPr preferRelativeResize="0"/>
          <p:nvPr/>
        </p:nvPicPr>
        <p:blipFill>
          <a:blip r:embed="rId3">
            <a:alphaModFix/>
          </a:blip>
          <a:stretch>
            <a:fillRect/>
          </a:stretch>
        </p:blipFill>
        <p:spPr>
          <a:xfrm>
            <a:off x="2637150" y="361800"/>
            <a:ext cx="6137650" cy="4366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txBox="1"/>
          <p:nvPr>
            <p:ph type="title"/>
          </p:nvPr>
        </p:nvSpPr>
        <p:spPr>
          <a:xfrm>
            <a:off x="843475" y="3831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Available Funding &amp; Fiscal Requirements </a:t>
            </a:r>
            <a:endParaRPr>
              <a:latin typeface="Oswald"/>
              <a:ea typeface="Oswald"/>
              <a:cs typeface="Oswald"/>
              <a:sym typeface="Oswald"/>
            </a:endParaRPr>
          </a:p>
        </p:txBody>
      </p:sp>
      <p:sp>
        <p:nvSpPr>
          <p:cNvPr id="221" name="Google Shape;221;p28"/>
          <p:cNvSpPr txBox="1"/>
          <p:nvPr>
            <p:ph idx="1" type="body"/>
          </p:nvPr>
        </p:nvSpPr>
        <p:spPr>
          <a:xfrm>
            <a:off x="819150" y="1407775"/>
            <a:ext cx="7505700" cy="2448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Up to $500,000 is currently available for each subcontractor for the projected duration of the project. Subcontractors may bid for all or a portion of the available funding ceiling. </a:t>
            </a:r>
            <a:endParaRPr sz="1500">
              <a:solidFill>
                <a:srgbClr val="000000"/>
              </a:solidFill>
              <a:latin typeface="Oswald"/>
              <a:ea typeface="Oswald"/>
              <a:cs typeface="Oswald"/>
              <a:sym typeface="Oswald"/>
            </a:endParaRPr>
          </a:p>
          <a:p>
            <a:pPr indent="0" lvl="0" marL="457200" rtl="0" algn="l">
              <a:spcBef>
                <a:spcPts val="0"/>
              </a:spcBef>
              <a:spcAft>
                <a:spcPts val="0"/>
              </a:spcAft>
              <a:buNone/>
            </a:pPr>
            <a:r>
              <a:t/>
            </a:r>
            <a:endParaRPr sz="1500">
              <a:solidFill>
                <a:srgbClr val="000000"/>
              </a:solidFill>
              <a:latin typeface="Oswald"/>
              <a:ea typeface="Oswald"/>
              <a:cs typeface="Oswald"/>
              <a:sym typeface="Oswald"/>
            </a:endParaRPr>
          </a:p>
          <a:p>
            <a:pPr indent="-323850" lvl="1" marL="914400" rtl="0" algn="l">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Should additional funds become available to this grant project, subsequent funding may become available to interested subcontractors procured through this solicitation. Based on performance additional funding will be awarded, an additional IFB response will not be required. Budgets may be submitted for up to 18 months. Monthly expenditure plans are required among other budget forms (see proposal package, Excel files).</a:t>
            </a:r>
            <a:r>
              <a:rPr lang="en" sz="1500">
                <a:solidFill>
                  <a:srgbClr val="000000"/>
                </a:solidFill>
                <a:highlight>
                  <a:srgbClr val="FFFF00"/>
                </a:highlight>
                <a:latin typeface="Oswald"/>
                <a:ea typeface="Oswald"/>
                <a:cs typeface="Oswald"/>
                <a:sym typeface="Oswald"/>
              </a:rPr>
              <a:t> </a:t>
            </a:r>
            <a:endParaRPr sz="1500">
              <a:solidFill>
                <a:srgbClr val="000000"/>
              </a:solidFill>
              <a:highlight>
                <a:srgbClr val="FFFF00"/>
              </a:highlight>
              <a:latin typeface="Oswald"/>
              <a:ea typeface="Oswald"/>
              <a:cs typeface="Oswald"/>
              <a:sym typeface="Oswald"/>
            </a:endParaRPr>
          </a:p>
          <a:p>
            <a:pPr indent="0" lvl="0" marL="0" rtl="0" algn="l">
              <a:spcBef>
                <a:spcPts val="0"/>
              </a:spcBef>
              <a:spcAft>
                <a:spcPts val="0"/>
              </a:spcAft>
              <a:buNone/>
            </a:pPr>
            <a:r>
              <a:t/>
            </a:r>
            <a:endParaRPr sz="1500">
              <a:solidFill>
                <a:srgbClr val="000000"/>
              </a:solidFill>
              <a:latin typeface="Oswald"/>
              <a:ea typeface="Oswald"/>
              <a:cs typeface="Oswald"/>
              <a:sym typeface="Oswald"/>
            </a:endParaRPr>
          </a:p>
        </p:txBody>
      </p:sp>
    </p:spTree>
  </p:cSld>
  <p:clrMapOvr>
    <a:masterClrMapping/>
  </p:clrMapOvr>
  <mc:AlternateContent>
    <mc:Choice Requires="p14">
      <p:transition spd="slow" p14:dur="11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2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Available Funding &amp; Fiscal Requirements </a:t>
            </a:r>
            <a:endParaRPr/>
          </a:p>
        </p:txBody>
      </p:sp>
      <p:sp>
        <p:nvSpPr>
          <p:cNvPr id="227" name="Google Shape;227;p2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Sub-contractors must ensure that at least 70% of the budget is dedicated to participant related costs (wages and fringe benefits, including workers compensation). It is possible that additional  Bobcat Fire NDWG funds may be made available based on project performance and success.  </a:t>
            </a:r>
            <a:endParaRPr sz="1500">
              <a:solidFill>
                <a:srgbClr val="000000"/>
              </a:solidFill>
              <a:latin typeface="Oswald"/>
              <a:ea typeface="Oswald"/>
              <a:cs typeface="Oswald"/>
              <a:sym typeface="Oswald"/>
            </a:endParaRPr>
          </a:p>
          <a:p>
            <a:pPr indent="0" lvl="0" marL="457200" rtl="0" algn="l">
              <a:spcBef>
                <a:spcPts val="0"/>
              </a:spcBef>
              <a:spcAft>
                <a:spcPts val="0"/>
              </a:spcAft>
              <a:buNone/>
            </a:pPr>
            <a:r>
              <a:t/>
            </a:r>
            <a:endParaRPr sz="1500">
              <a:solidFill>
                <a:srgbClr val="000000"/>
              </a:solidFill>
              <a:latin typeface="Oswald"/>
              <a:ea typeface="Oswald"/>
              <a:cs typeface="Oswald"/>
              <a:sym typeface="Oswald"/>
            </a:endParaRPr>
          </a:p>
          <a:p>
            <a:pPr indent="-323850" lvl="0" marL="457200" rtl="0" algn="l">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Once the IFB has closed, MCS may request subcontractors to modify or revise budgets as needed. </a:t>
            </a:r>
            <a:endParaRPr sz="1500">
              <a:solidFill>
                <a:srgbClr val="000000"/>
              </a:solidFill>
              <a:latin typeface="Oswald"/>
              <a:ea typeface="Oswald"/>
              <a:cs typeface="Oswald"/>
              <a:sym typeface="Oswald"/>
            </a:endParaRPr>
          </a:p>
          <a:p>
            <a:pPr indent="0" lvl="0" marL="457200" rtl="0" algn="l">
              <a:spcBef>
                <a:spcPts val="0"/>
              </a:spcBef>
              <a:spcAft>
                <a:spcPts val="0"/>
              </a:spcAft>
              <a:buNone/>
            </a:pPr>
            <a:r>
              <a:t/>
            </a:r>
            <a:endParaRPr sz="1500">
              <a:solidFill>
                <a:srgbClr val="000000"/>
              </a:solidFill>
              <a:latin typeface="Oswald"/>
              <a:ea typeface="Oswald"/>
              <a:cs typeface="Oswald"/>
              <a:sym typeface="Oswald"/>
            </a:endParaRPr>
          </a:p>
          <a:p>
            <a:pPr indent="-323850" lvl="0" marL="457200" rtl="0" algn="l">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At this time the number of participating subcontractors has not been determined. </a:t>
            </a:r>
            <a:endParaRPr sz="1500">
              <a:solidFill>
                <a:srgbClr val="000000"/>
              </a:solidFill>
              <a:latin typeface="Oswald"/>
              <a:ea typeface="Oswald"/>
              <a:cs typeface="Oswald"/>
              <a:sym typeface="Oswald"/>
            </a:endParaRPr>
          </a:p>
          <a:p>
            <a:pPr indent="0" lvl="0" marL="0" rtl="0" algn="l">
              <a:spcBef>
                <a:spcPts val="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idx="1" type="body"/>
          </p:nvPr>
        </p:nvSpPr>
        <p:spPr>
          <a:xfrm>
            <a:off x="819150" y="1261575"/>
            <a:ext cx="7657500" cy="2878200"/>
          </a:xfrm>
          <a:prstGeom prst="rect">
            <a:avLst/>
          </a:prstGeom>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Clr>
                <a:srgbClr val="000000"/>
              </a:buClr>
              <a:buSzPts val="1700"/>
              <a:buChar char="●"/>
            </a:pPr>
            <a:r>
              <a:rPr lang="en" sz="1700">
                <a:solidFill>
                  <a:srgbClr val="000000"/>
                </a:solidFill>
                <a:latin typeface="Oswald"/>
                <a:ea typeface="Oswald"/>
                <a:cs typeface="Oswald"/>
                <a:sym typeface="Oswald"/>
              </a:rPr>
              <a:t>Proposals must include a </a:t>
            </a:r>
            <a:r>
              <a:rPr b="1" lang="en" sz="1700">
                <a:solidFill>
                  <a:srgbClr val="000000"/>
                </a:solidFill>
                <a:latin typeface="Oswald"/>
                <a:ea typeface="Oswald"/>
                <a:cs typeface="Oswald"/>
                <a:sym typeface="Oswald"/>
              </a:rPr>
              <a:t>cover letter</a:t>
            </a:r>
            <a:r>
              <a:rPr lang="en" sz="1700">
                <a:solidFill>
                  <a:srgbClr val="000000"/>
                </a:solidFill>
                <a:latin typeface="Oswald"/>
                <a:ea typeface="Oswald"/>
                <a:cs typeface="Oswald"/>
                <a:sym typeface="Oswald"/>
              </a:rPr>
              <a:t> acknowledging the scope of work of the IFB signed by an agent of the organization with binding authority to enter into a subcontract agreement.</a:t>
            </a:r>
            <a:endParaRPr sz="1700">
              <a:solidFill>
                <a:srgbClr val="000000"/>
              </a:solidFill>
              <a:latin typeface="Oswald"/>
              <a:ea typeface="Oswald"/>
              <a:cs typeface="Oswald"/>
              <a:sym typeface="Oswald"/>
            </a:endParaRPr>
          </a:p>
          <a:p>
            <a:pPr indent="-336550" lvl="0" marL="457200" rtl="0" algn="l">
              <a:lnSpc>
                <a:spcPct val="150000"/>
              </a:lnSpc>
              <a:spcBef>
                <a:spcPts val="0"/>
              </a:spcBef>
              <a:spcAft>
                <a:spcPts val="0"/>
              </a:spcAft>
              <a:buClr>
                <a:srgbClr val="000000"/>
              </a:buClr>
              <a:buSzPts val="1700"/>
              <a:buChar char="●"/>
            </a:pPr>
            <a:r>
              <a:rPr lang="en" sz="1700">
                <a:solidFill>
                  <a:srgbClr val="000000"/>
                </a:solidFill>
                <a:latin typeface="Oswald"/>
                <a:ea typeface="Oswald"/>
                <a:cs typeface="Oswald"/>
                <a:sym typeface="Oswald"/>
              </a:rPr>
              <a:t>Proposals shall i</a:t>
            </a:r>
            <a:r>
              <a:rPr lang="en" sz="1700">
                <a:solidFill>
                  <a:srgbClr val="000000"/>
                </a:solidFill>
                <a:latin typeface="Oswald"/>
                <a:ea typeface="Oswald"/>
                <a:cs typeface="Oswald"/>
                <a:sym typeface="Oswald"/>
              </a:rPr>
              <a:t>nclude </a:t>
            </a:r>
            <a:r>
              <a:rPr b="1" lang="en" sz="1700">
                <a:solidFill>
                  <a:srgbClr val="000000"/>
                </a:solidFill>
                <a:latin typeface="Oswald"/>
                <a:ea typeface="Oswald"/>
                <a:cs typeface="Oswald"/>
                <a:sym typeface="Oswald"/>
              </a:rPr>
              <a:t>two program narratives</a:t>
            </a:r>
            <a:endParaRPr sz="1700">
              <a:solidFill>
                <a:srgbClr val="000000"/>
              </a:solidFill>
              <a:latin typeface="Oswald"/>
              <a:ea typeface="Oswald"/>
              <a:cs typeface="Oswald"/>
              <a:sym typeface="Oswald"/>
            </a:endParaRPr>
          </a:p>
          <a:p>
            <a:pPr indent="-336550" lvl="1" marL="914400" rtl="0" algn="l">
              <a:lnSpc>
                <a:spcPct val="150000"/>
              </a:lnSpc>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(1) demonstrated ability </a:t>
            </a:r>
            <a:endParaRPr sz="1700">
              <a:solidFill>
                <a:srgbClr val="000000"/>
              </a:solidFill>
              <a:latin typeface="Oswald"/>
              <a:ea typeface="Oswald"/>
              <a:cs typeface="Oswald"/>
              <a:sym typeface="Oswald"/>
            </a:endParaRPr>
          </a:p>
          <a:p>
            <a:pPr indent="-336550" lvl="1" marL="914400" rtl="0" algn="l">
              <a:lnSpc>
                <a:spcPct val="150000"/>
              </a:lnSpc>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(2) program design</a:t>
            </a:r>
            <a:endParaRPr sz="1700">
              <a:solidFill>
                <a:srgbClr val="000000"/>
              </a:solidFill>
              <a:latin typeface="Oswald"/>
              <a:ea typeface="Oswald"/>
              <a:cs typeface="Oswald"/>
              <a:sym typeface="Oswald"/>
            </a:endParaRPr>
          </a:p>
          <a:p>
            <a:pPr indent="-336550" lvl="1" marL="914400" rtl="0" algn="l">
              <a:lnSpc>
                <a:spcPct val="150000"/>
              </a:lnSpc>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In total, all proposal narratives (1-2) should not exceed six single spaced pages.</a:t>
            </a:r>
            <a:endParaRPr sz="1700">
              <a:solidFill>
                <a:srgbClr val="000000"/>
              </a:solidFill>
              <a:latin typeface="Oswald"/>
              <a:ea typeface="Oswald"/>
              <a:cs typeface="Oswald"/>
              <a:sym typeface="Oswald"/>
            </a:endParaRPr>
          </a:p>
          <a:p>
            <a:pPr indent="-336550" lvl="0" marL="457200" rtl="0" algn="l">
              <a:lnSpc>
                <a:spcPct val="150000"/>
              </a:lnSpc>
              <a:spcBef>
                <a:spcPts val="0"/>
              </a:spcBef>
              <a:spcAft>
                <a:spcPts val="0"/>
              </a:spcAft>
              <a:buClr>
                <a:srgbClr val="000000"/>
              </a:buClr>
              <a:buSzPts val="1700"/>
              <a:buChar char="●"/>
            </a:pPr>
            <a:r>
              <a:rPr lang="en" sz="1700">
                <a:solidFill>
                  <a:srgbClr val="000000"/>
                </a:solidFill>
                <a:latin typeface="Oswald"/>
                <a:ea typeface="Oswald"/>
                <a:cs typeface="Oswald"/>
                <a:sym typeface="Oswald"/>
              </a:rPr>
              <a:t>Proposals  shall also include one set of </a:t>
            </a:r>
            <a:r>
              <a:rPr b="1" lang="en" sz="1700">
                <a:solidFill>
                  <a:srgbClr val="000000"/>
                </a:solidFill>
                <a:latin typeface="Oswald"/>
                <a:ea typeface="Oswald"/>
                <a:cs typeface="Oswald"/>
                <a:sym typeface="Oswald"/>
              </a:rPr>
              <a:t>budget forms</a:t>
            </a:r>
            <a:r>
              <a:rPr lang="en" sz="1700">
                <a:solidFill>
                  <a:srgbClr val="000000"/>
                </a:solidFill>
                <a:latin typeface="Oswald"/>
                <a:ea typeface="Oswald"/>
                <a:cs typeface="Oswald"/>
                <a:sym typeface="Oswald"/>
              </a:rPr>
              <a:t>, in Excel format.</a:t>
            </a:r>
            <a:endParaRPr sz="1700">
              <a:solidFill>
                <a:srgbClr val="000000"/>
              </a:solidFill>
              <a:latin typeface="Oswald"/>
              <a:ea typeface="Oswald"/>
              <a:cs typeface="Oswald"/>
              <a:sym typeface="Oswald"/>
            </a:endParaRPr>
          </a:p>
          <a:p>
            <a:pPr indent="0" lvl="0" marL="0" rtl="0" algn="l">
              <a:spcBef>
                <a:spcPts val="1200"/>
              </a:spcBef>
              <a:spcAft>
                <a:spcPts val="0"/>
              </a:spcAft>
              <a:buClr>
                <a:schemeClr val="dk1"/>
              </a:buClr>
              <a:buSzPts val="1100"/>
              <a:buFont typeface="Arial"/>
              <a:buNone/>
            </a:pPr>
            <a:r>
              <a:t/>
            </a:r>
            <a:endParaRPr sz="1400">
              <a:solidFill>
                <a:schemeClr val="lt1"/>
              </a:solidFill>
              <a:latin typeface="Oswald"/>
              <a:ea typeface="Oswald"/>
              <a:cs typeface="Oswald"/>
              <a:sym typeface="Oswald"/>
            </a:endParaRPr>
          </a:p>
          <a:p>
            <a:pPr indent="0" lvl="0" marL="0" rtl="0" algn="l">
              <a:spcBef>
                <a:spcPts val="1200"/>
              </a:spcBef>
              <a:spcAft>
                <a:spcPts val="1200"/>
              </a:spcAft>
              <a:buNone/>
            </a:pPr>
            <a:r>
              <a:t/>
            </a:r>
            <a:endParaRPr sz="1400">
              <a:solidFill>
                <a:schemeClr val="lt1"/>
              </a:solidFill>
              <a:latin typeface="Oswald"/>
              <a:ea typeface="Oswald"/>
              <a:cs typeface="Oswald"/>
              <a:sym typeface="Oswald"/>
            </a:endParaRPr>
          </a:p>
        </p:txBody>
      </p:sp>
      <p:sp>
        <p:nvSpPr>
          <p:cNvPr id="233" name="Google Shape;233;p30"/>
          <p:cNvSpPr txBox="1"/>
          <p:nvPr>
            <p:ph type="title"/>
          </p:nvPr>
        </p:nvSpPr>
        <p:spPr>
          <a:xfrm>
            <a:off x="819150" y="6306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Submission Format / Requirements </a:t>
            </a:r>
            <a:endParaRPr>
              <a:latin typeface="Oswald"/>
              <a:ea typeface="Oswald"/>
              <a:cs typeface="Oswald"/>
              <a:sym typeface="Oswald"/>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Narrative Question #1 </a:t>
            </a:r>
            <a:endParaRPr>
              <a:latin typeface="Oswald"/>
              <a:ea typeface="Oswald"/>
              <a:cs typeface="Oswald"/>
              <a:sym typeface="Oswald"/>
            </a:endParaRPr>
          </a:p>
        </p:txBody>
      </p:sp>
      <p:sp>
        <p:nvSpPr>
          <p:cNvPr id="239" name="Google Shape;239;p31"/>
          <p:cNvSpPr txBox="1"/>
          <p:nvPr>
            <p:ph idx="1" type="body"/>
          </p:nvPr>
        </p:nvSpPr>
        <p:spPr>
          <a:xfrm>
            <a:off x="802900" y="1576925"/>
            <a:ext cx="7505700" cy="244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u="sng">
                <a:solidFill>
                  <a:srgbClr val="000000"/>
                </a:solidFill>
                <a:latin typeface="Oswald"/>
                <a:ea typeface="Oswald"/>
                <a:cs typeface="Oswald"/>
                <a:sym typeface="Oswald"/>
              </a:rPr>
              <a:t>Narrative 1 Demonstrated Ability (5 points)</a:t>
            </a:r>
            <a:endParaRPr b="1" sz="1500" u="sng">
              <a:solidFill>
                <a:srgbClr val="000000"/>
              </a:solidFill>
              <a:latin typeface="Oswald"/>
              <a:ea typeface="Oswald"/>
              <a:cs typeface="Oswald"/>
              <a:sym typeface="Oswald"/>
            </a:endParaRPr>
          </a:p>
          <a:p>
            <a:pPr indent="-323850" lvl="0" marL="4572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Include organization’s background and history on: </a:t>
            </a:r>
            <a:endParaRPr sz="1500">
              <a:solidFill>
                <a:srgbClr val="000000"/>
              </a:solidFill>
              <a:latin typeface="Oswald"/>
              <a:ea typeface="Oswald"/>
              <a:cs typeface="Oswald"/>
              <a:sym typeface="Oswald"/>
            </a:endParaRPr>
          </a:p>
          <a:p>
            <a:pPr indent="-323850" lvl="1" marL="9144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Facilitating and implementing successful work-crews dedicated to wildfire clean-up, trail maintenance, litter abatement and landscaping in Southern California (especially in excessive heat conditions)  </a:t>
            </a:r>
            <a:endParaRPr sz="1500">
              <a:solidFill>
                <a:srgbClr val="000000"/>
              </a:solidFill>
              <a:latin typeface="Oswald"/>
              <a:ea typeface="Oswald"/>
              <a:cs typeface="Oswald"/>
              <a:sym typeface="Oswald"/>
            </a:endParaRPr>
          </a:p>
          <a:p>
            <a:pPr indent="-323850" lvl="1" marL="9144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Supervision and training of work-crews </a:t>
            </a:r>
            <a:endParaRPr sz="1500">
              <a:solidFill>
                <a:srgbClr val="000000"/>
              </a:solidFill>
              <a:latin typeface="Oswald"/>
              <a:ea typeface="Oswald"/>
              <a:cs typeface="Oswald"/>
              <a:sym typeface="Oswald"/>
            </a:endParaRPr>
          </a:p>
          <a:p>
            <a:pPr indent="-323850" lvl="1" marL="9144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Ability to recruit participants with barriers to employment </a:t>
            </a:r>
            <a:endParaRPr sz="1500">
              <a:solidFill>
                <a:srgbClr val="000000"/>
              </a:solidFill>
              <a:latin typeface="Oswald"/>
              <a:ea typeface="Oswald"/>
              <a:cs typeface="Oswald"/>
              <a:sym typeface="Oswald"/>
            </a:endParaRPr>
          </a:p>
          <a:p>
            <a:pPr indent="-323850" lvl="1" marL="9144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Ability to recruit adults that are actively seeking employment across the wide geography of the City of Los Angeles</a:t>
            </a:r>
            <a:endParaRPr sz="1500">
              <a:solidFill>
                <a:srgbClr val="000000"/>
              </a:solidFill>
              <a:latin typeface="Oswald"/>
              <a:ea typeface="Oswald"/>
              <a:cs typeface="Oswald"/>
              <a:sym typeface="Oswald"/>
            </a:endParaRPr>
          </a:p>
          <a:p>
            <a:pPr indent="-323850" lvl="1" marL="9144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Support and services for multi-barrier participants</a:t>
            </a:r>
            <a:endParaRPr sz="1500">
              <a:solidFill>
                <a:srgbClr val="000000"/>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1">
                                  <p:stCondLst>
                                    <p:cond delay="0"/>
                                  </p:stCondLst>
                                  <p:childTnLst>
                                    <p:anim calcmode="lin" valueType="num">
                                      <p:cBhvr additive="base">
                                        <p:cTn dur="1000"/>
                                        <p:tgtEl>
                                          <p:spTgt spid="238"/>
                                        </p:tgtEl>
                                        <p:attrNameLst>
                                          <p:attrName>ppt_y</p:attrName>
                                        </p:attrNameLst>
                                      </p:cBhvr>
                                      <p:tavLst>
                                        <p:tav fmla="" tm="0">
                                          <p:val>
                                            <p:strVal val="#ppt_y"/>
                                          </p:val>
                                        </p:tav>
                                        <p:tav fmla="" tm="100000">
                                          <p:val>
                                            <p:strVal val="#ppt_y-1"/>
                                          </p:val>
                                        </p:tav>
                                      </p:tavLst>
                                    </p:anim>
                                    <p:set>
                                      <p:cBhvr>
                                        <p:cTn dur="1" fill="hold">
                                          <p:stCondLst>
                                            <p:cond delay="1000"/>
                                          </p:stCondLst>
                                        </p:cTn>
                                        <p:tgtEl>
                                          <p:spTgt spid="23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Welcome and Introductions </a:t>
            </a:r>
            <a:endParaRPr>
              <a:latin typeface="Oswald"/>
              <a:ea typeface="Oswald"/>
              <a:cs typeface="Oswald"/>
              <a:sym typeface="Oswald"/>
            </a:endParaRPr>
          </a:p>
        </p:txBody>
      </p:sp>
      <p:sp>
        <p:nvSpPr>
          <p:cNvPr id="136" name="Google Shape;136;p14"/>
          <p:cNvSpPr txBox="1"/>
          <p:nvPr>
            <p:ph idx="1" type="body"/>
          </p:nvPr>
        </p:nvSpPr>
        <p:spPr>
          <a:xfrm>
            <a:off x="786700" y="1585025"/>
            <a:ext cx="7505700" cy="2448000"/>
          </a:xfrm>
          <a:prstGeom prst="rect">
            <a:avLst/>
          </a:prstGeom>
        </p:spPr>
        <p:txBody>
          <a:bodyPr anchorCtr="0" anchor="t" bIns="91425" lIns="91425" spcFirstLastPara="1" rIns="91425" wrap="square" tIns="91425">
            <a:noAutofit/>
          </a:bodyPr>
          <a:lstStyle/>
          <a:p>
            <a:pPr indent="-339740" lvl="0" marL="457200" rtl="0" algn="l">
              <a:lnSpc>
                <a:spcPct val="180000"/>
              </a:lnSpc>
              <a:spcBef>
                <a:spcPts val="0"/>
              </a:spcBef>
              <a:spcAft>
                <a:spcPts val="0"/>
              </a:spcAft>
              <a:buClr>
                <a:srgbClr val="000000"/>
              </a:buClr>
              <a:buSzPts val="1750"/>
              <a:buFont typeface="Oswald"/>
              <a:buChar char="❖"/>
            </a:pPr>
            <a:r>
              <a:rPr lang="en" sz="1750">
                <a:solidFill>
                  <a:srgbClr val="000000"/>
                </a:solidFill>
                <a:latin typeface="Oswald"/>
                <a:ea typeface="Oswald"/>
                <a:cs typeface="Oswald"/>
                <a:sym typeface="Oswald"/>
              </a:rPr>
              <a:t>MCS Executive Director: </a:t>
            </a:r>
            <a:r>
              <a:rPr lang="en" sz="1750">
                <a:solidFill>
                  <a:schemeClr val="lt1"/>
                </a:solidFill>
                <a:latin typeface="Oswald"/>
                <a:ea typeface="Oswald"/>
                <a:cs typeface="Oswald"/>
                <a:sym typeface="Oswald"/>
              </a:rPr>
              <a:t>Dr. Starr </a:t>
            </a:r>
            <a:endParaRPr sz="1750">
              <a:solidFill>
                <a:schemeClr val="lt1"/>
              </a:solidFill>
              <a:latin typeface="Oswald"/>
              <a:ea typeface="Oswald"/>
              <a:cs typeface="Oswald"/>
              <a:sym typeface="Oswald"/>
            </a:endParaRPr>
          </a:p>
          <a:p>
            <a:pPr indent="-339740" lvl="0" marL="457200" rtl="0" algn="l">
              <a:lnSpc>
                <a:spcPct val="180000"/>
              </a:lnSpc>
              <a:spcBef>
                <a:spcPts val="0"/>
              </a:spcBef>
              <a:spcAft>
                <a:spcPts val="0"/>
              </a:spcAft>
              <a:buClr>
                <a:srgbClr val="000000"/>
              </a:buClr>
              <a:buSzPts val="1750"/>
              <a:buFont typeface="Oswald"/>
              <a:buChar char="❖"/>
            </a:pPr>
            <a:r>
              <a:rPr lang="en" sz="1750">
                <a:solidFill>
                  <a:srgbClr val="000000"/>
                </a:solidFill>
                <a:latin typeface="Oswald"/>
                <a:ea typeface="Oswald"/>
                <a:cs typeface="Oswald"/>
                <a:sym typeface="Oswald"/>
              </a:rPr>
              <a:t>MCS Director of Finance: </a:t>
            </a:r>
            <a:r>
              <a:rPr lang="en" sz="1750">
                <a:solidFill>
                  <a:schemeClr val="lt1"/>
                </a:solidFill>
                <a:latin typeface="Oswald"/>
                <a:ea typeface="Oswald"/>
                <a:cs typeface="Oswald"/>
                <a:sym typeface="Oswald"/>
              </a:rPr>
              <a:t>Mr. Maturan</a:t>
            </a:r>
            <a:r>
              <a:rPr lang="en" sz="1750">
                <a:solidFill>
                  <a:schemeClr val="lt1"/>
                </a:solidFill>
                <a:latin typeface="Oswald"/>
                <a:ea typeface="Oswald"/>
                <a:cs typeface="Oswald"/>
                <a:sym typeface="Oswald"/>
              </a:rPr>
              <a:t> </a:t>
            </a:r>
            <a:r>
              <a:rPr lang="en" sz="1750">
                <a:solidFill>
                  <a:srgbClr val="000000"/>
                </a:solidFill>
                <a:latin typeface="Oswald"/>
                <a:ea typeface="Oswald"/>
                <a:cs typeface="Oswald"/>
                <a:sym typeface="Oswald"/>
              </a:rPr>
              <a:t>and Accounting Department: </a:t>
            </a:r>
            <a:r>
              <a:rPr lang="en" sz="1750">
                <a:solidFill>
                  <a:schemeClr val="lt1"/>
                </a:solidFill>
                <a:latin typeface="Oswald"/>
                <a:ea typeface="Oswald"/>
                <a:cs typeface="Oswald"/>
                <a:sym typeface="Oswald"/>
              </a:rPr>
              <a:t>Ms. Muradian </a:t>
            </a:r>
            <a:endParaRPr sz="1750">
              <a:solidFill>
                <a:schemeClr val="lt1"/>
              </a:solidFill>
              <a:latin typeface="Oswald"/>
              <a:ea typeface="Oswald"/>
              <a:cs typeface="Oswald"/>
              <a:sym typeface="Oswald"/>
            </a:endParaRPr>
          </a:p>
          <a:p>
            <a:pPr indent="-339740" lvl="0" marL="457200" rtl="0" algn="l">
              <a:lnSpc>
                <a:spcPct val="180000"/>
              </a:lnSpc>
              <a:spcBef>
                <a:spcPts val="0"/>
              </a:spcBef>
              <a:spcAft>
                <a:spcPts val="0"/>
              </a:spcAft>
              <a:buClr>
                <a:srgbClr val="000000"/>
              </a:buClr>
              <a:buSzPts val="1750"/>
              <a:buFont typeface="Oswald"/>
              <a:buChar char="❖"/>
            </a:pPr>
            <a:r>
              <a:rPr lang="en" sz="1750">
                <a:solidFill>
                  <a:srgbClr val="000000"/>
                </a:solidFill>
                <a:latin typeface="Oswald"/>
                <a:ea typeface="Oswald"/>
                <a:cs typeface="Oswald"/>
                <a:sym typeface="Oswald"/>
              </a:rPr>
              <a:t>MCS NDWG Program and MIS Manager:</a:t>
            </a:r>
            <a:r>
              <a:rPr lang="en" sz="1750">
                <a:solidFill>
                  <a:schemeClr val="lt1"/>
                </a:solidFill>
                <a:latin typeface="Oswald"/>
                <a:ea typeface="Oswald"/>
                <a:cs typeface="Oswald"/>
                <a:sym typeface="Oswald"/>
              </a:rPr>
              <a:t> Mr. K</a:t>
            </a:r>
            <a:r>
              <a:rPr lang="en" sz="1750">
                <a:solidFill>
                  <a:schemeClr val="lt1"/>
                </a:solidFill>
                <a:latin typeface="Oswald"/>
                <a:ea typeface="Oswald"/>
                <a:cs typeface="Oswald"/>
                <a:sym typeface="Oswald"/>
              </a:rPr>
              <a:t>hoshabou</a:t>
            </a:r>
            <a:endParaRPr sz="1750">
              <a:solidFill>
                <a:schemeClr val="lt1"/>
              </a:solidFill>
              <a:latin typeface="Oswald"/>
              <a:ea typeface="Oswald"/>
              <a:cs typeface="Oswald"/>
              <a:sym typeface="Oswald"/>
            </a:endParaRPr>
          </a:p>
          <a:p>
            <a:pPr indent="-339740" lvl="0" marL="457200" rtl="0" algn="l">
              <a:lnSpc>
                <a:spcPct val="180000"/>
              </a:lnSpc>
              <a:spcBef>
                <a:spcPts val="0"/>
              </a:spcBef>
              <a:spcAft>
                <a:spcPts val="0"/>
              </a:spcAft>
              <a:buClr>
                <a:srgbClr val="000000"/>
              </a:buClr>
              <a:buSzPts val="1750"/>
              <a:buFont typeface="Oswald"/>
              <a:buChar char="❖"/>
            </a:pPr>
            <a:r>
              <a:rPr lang="en" sz="1750">
                <a:solidFill>
                  <a:srgbClr val="000000"/>
                </a:solidFill>
                <a:latin typeface="Oswald"/>
                <a:ea typeface="Oswald"/>
                <a:cs typeface="Oswald"/>
                <a:sym typeface="Oswald"/>
              </a:rPr>
              <a:t>R&amp;D Department:</a:t>
            </a:r>
            <a:r>
              <a:rPr lang="en" sz="1750">
                <a:solidFill>
                  <a:schemeClr val="lt1"/>
                </a:solidFill>
                <a:latin typeface="Oswald"/>
                <a:ea typeface="Oswald"/>
                <a:cs typeface="Oswald"/>
                <a:sym typeface="Oswald"/>
              </a:rPr>
              <a:t> Ms. Martinez, Ms. Scoble and Ms. Bradley </a:t>
            </a:r>
            <a:endParaRPr sz="1750">
              <a:solidFill>
                <a:schemeClr val="lt1"/>
              </a:solidFill>
              <a:latin typeface="Oswald"/>
              <a:ea typeface="Oswald"/>
              <a:cs typeface="Oswald"/>
              <a:sym typeface="Oswald"/>
            </a:endParaRPr>
          </a:p>
          <a:p>
            <a:pPr indent="-339740" lvl="0" marL="457200" rtl="0" algn="l">
              <a:lnSpc>
                <a:spcPct val="180000"/>
              </a:lnSpc>
              <a:spcBef>
                <a:spcPts val="0"/>
              </a:spcBef>
              <a:spcAft>
                <a:spcPts val="0"/>
              </a:spcAft>
              <a:buClr>
                <a:srgbClr val="000000"/>
              </a:buClr>
              <a:buSzPts val="1750"/>
              <a:buFont typeface="Oswald"/>
              <a:buChar char="❖"/>
            </a:pPr>
            <a:r>
              <a:rPr lang="en" sz="1750">
                <a:solidFill>
                  <a:srgbClr val="000000"/>
                </a:solidFill>
                <a:latin typeface="Oswald"/>
                <a:ea typeface="Oswald"/>
                <a:cs typeface="Oswald"/>
                <a:sym typeface="Oswald"/>
              </a:rPr>
              <a:t>MCS Director of Development: </a:t>
            </a:r>
            <a:r>
              <a:rPr lang="en" sz="1750">
                <a:solidFill>
                  <a:schemeClr val="lt1"/>
                </a:solidFill>
                <a:latin typeface="Oswald"/>
                <a:ea typeface="Oswald"/>
                <a:cs typeface="Oswald"/>
                <a:sym typeface="Oswald"/>
              </a:rPr>
              <a:t>Ms. Altounian </a:t>
            </a:r>
            <a:endParaRPr sz="1750">
              <a:solidFill>
                <a:schemeClr val="lt1"/>
              </a:solidFill>
              <a:latin typeface="Oswald"/>
              <a:ea typeface="Oswald"/>
              <a:cs typeface="Oswald"/>
              <a:sym typeface="Oswald"/>
            </a:endParaRPr>
          </a:p>
          <a:p>
            <a:pPr indent="0" lvl="0" marL="0" rtl="0" algn="l">
              <a:lnSpc>
                <a:spcPct val="95000"/>
              </a:lnSpc>
              <a:spcBef>
                <a:spcPts val="1200"/>
              </a:spcBef>
              <a:spcAft>
                <a:spcPts val="1200"/>
              </a:spcAft>
              <a:buSzPts val="688"/>
              <a:buNone/>
            </a:pPr>
            <a:r>
              <a:t/>
            </a:r>
            <a:endParaRPr sz="1112">
              <a:solidFill>
                <a:schemeClr val="lt1"/>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a:latin typeface="Oswald"/>
                <a:ea typeface="Oswald"/>
                <a:cs typeface="Oswald"/>
                <a:sym typeface="Oswald"/>
              </a:rPr>
              <a:t>Narrative Question #2</a:t>
            </a:r>
            <a:endParaRPr>
              <a:latin typeface="Oswald"/>
              <a:ea typeface="Oswald"/>
              <a:cs typeface="Oswald"/>
              <a:sym typeface="Oswald"/>
            </a:endParaRPr>
          </a:p>
          <a:p>
            <a:pPr indent="0" lvl="0" marL="0" rtl="0" algn="l">
              <a:spcBef>
                <a:spcPts val="0"/>
              </a:spcBef>
              <a:spcAft>
                <a:spcPts val="0"/>
              </a:spcAft>
              <a:buNone/>
            </a:pPr>
            <a:r>
              <a:t/>
            </a:r>
            <a:endParaRPr/>
          </a:p>
        </p:txBody>
      </p:sp>
      <p:sp>
        <p:nvSpPr>
          <p:cNvPr id="245" name="Google Shape;245;p32"/>
          <p:cNvSpPr txBox="1"/>
          <p:nvPr>
            <p:ph idx="1" type="body"/>
          </p:nvPr>
        </p:nvSpPr>
        <p:spPr>
          <a:xfrm>
            <a:off x="819150" y="1422775"/>
            <a:ext cx="7593300" cy="2974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u="sng">
                <a:solidFill>
                  <a:srgbClr val="000000"/>
                </a:solidFill>
                <a:latin typeface="Oswald"/>
                <a:ea typeface="Oswald"/>
                <a:cs typeface="Oswald"/>
                <a:sym typeface="Oswald"/>
              </a:rPr>
              <a:t>Narrative 2 Program Design (5 points)</a:t>
            </a:r>
            <a:endParaRPr b="1" sz="1500" u="sng">
              <a:solidFill>
                <a:srgbClr val="000000"/>
              </a:solidFill>
              <a:latin typeface="Oswald"/>
              <a:ea typeface="Oswald"/>
              <a:cs typeface="Oswald"/>
              <a:sym typeface="Oswald"/>
            </a:endParaRPr>
          </a:p>
          <a:p>
            <a:pPr indent="-323850" lvl="0" marL="4572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Articulate your vision / plan for partnering with MCS to implement wildfire clean-up crews  </a:t>
            </a:r>
            <a:endParaRPr sz="1500">
              <a:solidFill>
                <a:srgbClr val="000000"/>
              </a:solidFill>
              <a:latin typeface="Oswald"/>
              <a:ea typeface="Oswald"/>
              <a:cs typeface="Oswald"/>
              <a:sym typeface="Oswald"/>
            </a:endParaRPr>
          </a:p>
          <a:p>
            <a:pPr indent="-323850" lvl="0" marL="4572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Identity how you would structure crews (i.e. size of crews; supervisor to worker ratio)</a:t>
            </a:r>
            <a:endParaRPr sz="1500">
              <a:solidFill>
                <a:srgbClr val="000000"/>
              </a:solidFill>
              <a:latin typeface="Oswald"/>
              <a:ea typeface="Oswald"/>
              <a:cs typeface="Oswald"/>
              <a:sym typeface="Oswald"/>
            </a:endParaRPr>
          </a:p>
          <a:p>
            <a:pPr indent="-323850" lvl="0" marL="4572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Describe your current COVID-19 health and safety protocols and how such protocols would be incorporated into wildfire clean-up crews under this project</a:t>
            </a:r>
            <a:endParaRPr sz="1500">
              <a:solidFill>
                <a:srgbClr val="000000"/>
              </a:solidFill>
              <a:latin typeface="Oswald"/>
              <a:ea typeface="Oswald"/>
              <a:cs typeface="Oswald"/>
              <a:sym typeface="Oswald"/>
            </a:endParaRPr>
          </a:p>
          <a:p>
            <a:pPr indent="-323850" lvl="0" marL="4572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Describe your emergency response plan (i.e. chain of command, contact, emergency procedures, practice drills) in event of excessive heat, safety or other potential emergencies in the field  </a:t>
            </a:r>
            <a:endParaRPr sz="1500">
              <a:solidFill>
                <a:srgbClr val="000000"/>
              </a:solidFill>
              <a:latin typeface="Oswald"/>
              <a:ea typeface="Oswald"/>
              <a:cs typeface="Oswald"/>
              <a:sym typeface="Oswald"/>
            </a:endParaRPr>
          </a:p>
          <a:p>
            <a:pPr indent="-323850" lvl="0" marL="4572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Describe your weather response plan (i.e. chain of command, contact, emergency procedures, practice drills) in event of excessive heat, rain, or poor visibility emergencies in the field  </a:t>
            </a:r>
            <a:endParaRPr sz="1500">
              <a:solidFill>
                <a:srgbClr val="000000"/>
              </a:solidFill>
              <a:latin typeface="Oswald"/>
              <a:ea typeface="Oswald"/>
              <a:cs typeface="Oswald"/>
              <a:sym typeface="Oswald"/>
            </a:endParaRPr>
          </a:p>
          <a:p>
            <a:pPr indent="-323850" lvl="0" marL="457200" rtl="0" algn="l">
              <a:lnSpc>
                <a:spcPct val="115000"/>
              </a:lnSpc>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Describe your outreach plan and referral strategy to promote temporary employment to adult job-seekers with barriers across the City of Los Angeles</a:t>
            </a:r>
            <a:endParaRPr sz="1500">
              <a:solidFill>
                <a:srgbClr val="000000"/>
              </a:solidFill>
              <a:latin typeface="Oswald"/>
              <a:ea typeface="Oswald"/>
              <a:cs typeface="Oswald"/>
              <a:sym typeface="Oswald"/>
            </a:endParaRPr>
          </a:p>
          <a:p>
            <a:pPr indent="0" lvl="0" marL="0" rtl="0" algn="l">
              <a:lnSpc>
                <a:spcPct val="115000"/>
              </a:lnSpc>
              <a:spcBef>
                <a:spcPts val="0"/>
              </a:spcBef>
              <a:spcAft>
                <a:spcPts val="1200"/>
              </a:spcAft>
              <a:buNone/>
            </a:pPr>
            <a:r>
              <a:t/>
            </a:r>
            <a:endParaRPr sz="1500">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1000"/>
                                        <p:tgtEl>
                                          <p:spTgt spid="244"/>
                                        </p:tgtEl>
                                        <p:attrNameLst>
                                          <p:attrName>ppt_y</p:attrName>
                                        </p:attrNameLst>
                                      </p:cBhvr>
                                      <p:tavLst>
                                        <p:tav fmla="" tm="0">
                                          <p:val>
                                            <p:strVal val="#ppt_y"/>
                                          </p:val>
                                        </p:tav>
                                        <p:tav fmla="" tm="100000">
                                          <p:val>
                                            <p:strVal val="#ppt_y+1"/>
                                          </p:val>
                                        </p:tav>
                                      </p:tavLst>
                                    </p:anim>
                                    <p:set>
                                      <p:cBhvr>
                                        <p:cTn dur="1" fill="hold">
                                          <p:stCondLst>
                                            <p:cond delay="1000"/>
                                          </p:stCondLst>
                                        </p:cTn>
                                        <p:tgtEl>
                                          <p:spTgt spid="2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Budget Forms </a:t>
            </a:r>
            <a:endParaRPr>
              <a:latin typeface="Oswald"/>
              <a:ea typeface="Oswald"/>
              <a:cs typeface="Oswald"/>
              <a:sym typeface="Oswald"/>
            </a:endParaRPr>
          </a:p>
        </p:txBody>
      </p:sp>
      <p:sp>
        <p:nvSpPr>
          <p:cNvPr id="251" name="Google Shape;251;p33"/>
          <p:cNvSpPr txBox="1"/>
          <p:nvPr>
            <p:ph idx="1" type="body"/>
          </p:nvPr>
        </p:nvSpPr>
        <p:spPr>
          <a:xfrm>
            <a:off x="786700" y="1471450"/>
            <a:ext cx="7505700" cy="3200100"/>
          </a:xfrm>
          <a:prstGeom prst="rect">
            <a:avLst/>
          </a:prstGeom>
        </p:spPr>
        <p:txBody>
          <a:bodyPr anchorCtr="0" anchor="t" bIns="91425" lIns="91425" spcFirstLastPara="1" rIns="91425" wrap="square" tIns="91425">
            <a:normAutofit lnSpcReduction="10000"/>
          </a:bodyPr>
          <a:lstStyle/>
          <a:p>
            <a:pPr indent="-323850" lvl="0" marL="457200" rtl="0" algn="l">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Using the Excel budget templates provided, please complete the following:</a:t>
            </a:r>
            <a:endParaRPr sz="1500">
              <a:solidFill>
                <a:srgbClr val="000000"/>
              </a:solidFill>
              <a:latin typeface="Oswald"/>
              <a:ea typeface="Oswald"/>
              <a:cs typeface="Oswald"/>
              <a:sym typeface="Oswald"/>
            </a:endParaRPr>
          </a:p>
          <a:p>
            <a:pPr indent="-323850" lvl="1" marL="914400" rtl="0" algn="l">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Budget Summary Sheet</a:t>
            </a:r>
            <a:endParaRPr sz="1500">
              <a:solidFill>
                <a:srgbClr val="000000"/>
              </a:solidFill>
              <a:latin typeface="Oswald"/>
              <a:ea typeface="Oswald"/>
              <a:cs typeface="Oswald"/>
              <a:sym typeface="Oswald"/>
            </a:endParaRPr>
          </a:p>
          <a:p>
            <a:pPr indent="-323850" lvl="1" marL="914400" rtl="0" algn="l">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Budget Detail with simple narrative </a:t>
            </a:r>
            <a:endParaRPr sz="1500">
              <a:solidFill>
                <a:srgbClr val="000000"/>
              </a:solidFill>
              <a:latin typeface="Oswald"/>
              <a:ea typeface="Oswald"/>
              <a:cs typeface="Oswald"/>
              <a:sym typeface="Oswald"/>
            </a:endParaRPr>
          </a:p>
          <a:p>
            <a:pPr indent="-323850" lvl="1" marL="914400" rtl="0" algn="l">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Schedule of </a:t>
            </a:r>
            <a:r>
              <a:rPr lang="en" sz="1500">
                <a:solidFill>
                  <a:srgbClr val="000000"/>
                </a:solidFill>
                <a:latin typeface="Oswald"/>
                <a:ea typeface="Oswald"/>
                <a:cs typeface="Oswald"/>
                <a:sym typeface="Oswald"/>
              </a:rPr>
              <a:t>Personnel</a:t>
            </a:r>
            <a:r>
              <a:rPr lang="en" sz="1500">
                <a:solidFill>
                  <a:srgbClr val="000000"/>
                </a:solidFill>
                <a:latin typeface="Oswald"/>
                <a:ea typeface="Oswald"/>
                <a:cs typeface="Oswald"/>
                <a:sym typeface="Oswald"/>
              </a:rPr>
              <a:t> </a:t>
            </a:r>
            <a:endParaRPr sz="1500">
              <a:solidFill>
                <a:srgbClr val="000000"/>
              </a:solidFill>
              <a:latin typeface="Oswald"/>
              <a:ea typeface="Oswald"/>
              <a:cs typeface="Oswald"/>
              <a:sym typeface="Oswald"/>
            </a:endParaRPr>
          </a:p>
          <a:p>
            <a:pPr indent="-323850" lvl="1" marL="914400" rtl="0" algn="l">
              <a:spcBef>
                <a:spcPts val="0"/>
              </a:spcBef>
              <a:spcAft>
                <a:spcPts val="0"/>
              </a:spcAft>
              <a:buClr>
                <a:srgbClr val="000000"/>
              </a:buClr>
              <a:buSzPts val="1500"/>
              <a:buFont typeface="Oswald"/>
              <a:buChar char="➢"/>
            </a:pPr>
            <a:r>
              <a:rPr lang="en" sz="1500">
                <a:solidFill>
                  <a:srgbClr val="000000"/>
                </a:solidFill>
                <a:latin typeface="Oswald"/>
                <a:ea typeface="Oswald"/>
                <a:cs typeface="Oswald"/>
                <a:sym typeface="Oswald"/>
              </a:rPr>
              <a:t>Spending Plan Worksheet (18 months)</a:t>
            </a:r>
            <a:endParaRPr sz="1500">
              <a:solidFill>
                <a:srgbClr val="000000"/>
              </a:solidFill>
              <a:latin typeface="Oswald"/>
              <a:ea typeface="Oswald"/>
              <a:cs typeface="Oswald"/>
              <a:sym typeface="Oswald"/>
            </a:endParaRPr>
          </a:p>
          <a:p>
            <a:pPr indent="0" lvl="0" marL="457200" rtl="0" algn="l">
              <a:spcBef>
                <a:spcPts val="0"/>
              </a:spcBef>
              <a:spcAft>
                <a:spcPts val="0"/>
              </a:spcAft>
              <a:buNone/>
            </a:pPr>
            <a:r>
              <a:t/>
            </a:r>
            <a:endParaRPr sz="1500">
              <a:solidFill>
                <a:srgbClr val="000000"/>
              </a:solidFill>
              <a:latin typeface="Oswald"/>
              <a:ea typeface="Oswald"/>
              <a:cs typeface="Oswald"/>
              <a:sym typeface="Oswald"/>
            </a:endParaRPr>
          </a:p>
          <a:p>
            <a:pPr indent="0" lvl="0" marL="457200" rtl="0" algn="l">
              <a:spcBef>
                <a:spcPts val="0"/>
              </a:spcBef>
              <a:spcAft>
                <a:spcPts val="0"/>
              </a:spcAft>
              <a:buNone/>
            </a:pPr>
            <a:r>
              <a:rPr lang="en" sz="1500">
                <a:solidFill>
                  <a:srgbClr val="000000"/>
                </a:solidFill>
                <a:latin typeface="Oswald"/>
                <a:ea typeface="Oswald"/>
                <a:cs typeface="Oswald"/>
                <a:sym typeface="Oswald"/>
              </a:rPr>
              <a:t>Please provide a copy of your Insurance Certificate with “Managed Career Solutions” named as a certificate holder with coverage types and policy thresholds as required in the IFB. </a:t>
            </a:r>
            <a:endParaRPr sz="1500">
              <a:solidFill>
                <a:srgbClr val="000000"/>
              </a:solidFill>
              <a:latin typeface="Oswald"/>
              <a:ea typeface="Oswald"/>
              <a:cs typeface="Oswald"/>
              <a:sym typeface="Oswald"/>
            </a:endParaRPr>
          </a:p>
          <a:p>
            <a:pPr indent="0" lvl="0" marL="457200" rtl="0" algn="l">
              <a:spcBef>
                <a:spcPts val="0"/>
              </a:spcBef>
              <a:spcAft>
                <a:spcPts val="0"/>
              </a:spcAft>
              <a:buNone/>
            </a:pPr>
            <a:r>
              <a:t/>
            </a:r>
            <a:endParaRPr sz="1500">
              <a:solidFill>
                <a:srgbClr val="000000"/>
              </a:solidFill>
              <a:latin typeface="Oswald"/>
              <a:ea typeface="Oswald"/>
              <a:cs typeface="Oswald"/>
              <a:sym typeface="Oswald"/>
            </a:endParaRPr>
          </a:p>
          <a:p>
            <a:pPr indent="0" lvl="0" marL="457200" rtl="0" algn="l">
              <a:spcBef>
                <a:spcPts val="0"/>
              </a:spcBef>
              <a:spcAft>
                <a:spcPts val="0"/>
              </a:spcAft>
              <a:buNone/>
            </a:pPr>
            <a:r>
              <a:rPr lang="en" sz="1500">
                <a:solidFill>
                  <a:srgbClr val="000000"/>
                </a:solidFill>
                <a:latin typeface="Oswald"/>
                <a:ea typeface="Oswald"/>
                <a:cs typeface="Oswald"/>
                <a:sym typeface="Oswald"/>
              </a:rPr>
              <a:t>*MCS will also verify that all bidders are in good standing with the State of California and local area</a:t>
            </a:r>
            <a:endParaRPr sz="1500">
              <a:solidFill>
                <a:srgbClr val="000000"/>
              </a:solidFill>
              <a:latin typeface="Oswald"/>
              <a:ea typeface="Oswald"/>
              <a:cs typeface="Oswald"/>
              <a:sym typeface="Oswald"/>
            </a:endParaRPr>
          </a:p>
          <a:p>
            <a:pPr indent="0" lvl="0" marL="457200" rtl="0" algn="l">
              <a:spcBef>
                <a:spcPts val="0"/>
              </a:spcBef>
              <a:spcAft>
                <a:spcPts val="1200"/>
              </a:spcAft>
              <a:buNone/>
            </a:pPr>
            <a:r>
              <a:t/>
            </a:r>
            <a:endParaRPr sz="1500">
              <a:solidFill>
                <a:srgbClr val="000000"/>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1">
                                  <p:stCondLst>
                                    <p:cond delay="0"/>
                                  </p:stCondLst>
                                  <p:childTnLst>
                                    <p:anim calcmode="lin" valueType="num">
                                      <p:cBhvr additive="base">
                                        <p:cTn dur="1000"/>
                                        <p:tgtEl>
                                          <p:spTgt spid="251"/>
                                        </p:tgtEl>
                                        <p:attrNameLst>
                                          <p:attrName>ppt_y</p:attrName>
                                        </p:attrNameLst>
                                      </p:cBhvr>
                                      <p:tavLst>
                                        <p:tav fmla="" tm="0">
                                          <p:val>
                                            <p:strVal val="#ppt_y"/>
                                          </p:val>
                                        </p:tav>
                                        <p:tav fmla="" tm="100000">
                                          <p:val>
                                            <p:strVal val="#ppt_y-1"/>
                                          </p:val>
                                        </p:tav>
                                      </p:tavLst>
                                    </p:anim>
                                    <p:set>
                                      <p:cBhvr>
                                        <p:cTn dur="1" fill="hold">
                                          <p:stCondLst>
                                            <p:cond delay="1000"/>
                                          </p:stCondLst>
                                        </p:cTn>
                                        <p:tgtEl>
                                          <p:spTgt spid="2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Additional Requirements: COI Limits </a:t>
            </a:r>
            <a:endParaRPr>
              <a:latin typeface="Oswald"/>
              <a:ea typeface="Oswald"/>
              <a:cs typeface="Oswald"/>
              <a:sym typeface="Oswald"/>
            </a:endParaRPr>
          </a:p>
        </p:txBody>
      </p:sp>
      <p:sp>
        <p:nvSpPr>
          <p:cNvPr id="257" name="Google Shape;257;p3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Clr>
                <a:schemeClr val="dk1"/>
              </a:buClr>
              <a:buSzPts val="1300"/>
              <a:buChar char="❖"/>
            </a:pPr>
            <a:r>
              <a:rPr lang="en">
                <a:solidFill>
                  <a:schemeClr val="dk1"/>
                </a:solidFill>
              </a:rPr>
              <a:t>Certificate of Insurance </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Good standing (MCS to conduct check) </a:t>
            </a:r>
            <a:endParaRPr>
              <a:solidFill>
                <a:schemeClr val="dk1"/>
              </a:solidFill>
            </a:endParaRPr>
          </a:p>
        </p:txBody>
      </p:sp>
      <p:pic>
        <p:nvPicPr>
          <p:cNvPr id="258" name="Google Shape;258;p34"/>
          <p:cNvPicPr preferRelativeResize="0"/>
          <p:nvPr/>
        </p:nvPicPr>
        <p:blipFill>
          <a:blip r:embed="rId3">
            <a:alphaModFix/>
          </a:blip>
          <a:stretch>
            <a:fillRect/>
          </a:stretch>
        </p:blipFill>
        <p:spPr>
          <a:xfrm>
            <a:off x="221063" y="1732850"/>
            <a:ext cx="8701875" cy="226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5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Electronic Submission </a:t>
            </a:r>
            <a:endParaRPr>
              <a:latin typeface="Oswald"/>
              <a:ea typeface="Oswald"/>
              <a:cs typeface="Oswald"/>
              <a:sym typeface="Oswald"/>
            </a:endParaRPr>
          </a:p>
        </p:txBody>
      </p:sp>
      <p:sp>
        <p:nvSpPr>
          <p:cNvPr id="264" name="Google Shape;264;p35"/>
          <p:cNvSpPr txBox="1"/>
          <p:nvPr>
            <p:ph idx="1" type="body"/>
          </p:nvPr>
        </p:nvSpPr>
        <p:spPr>
          <a:xfrm>
            <a:off x="819150" y="1441900"/>
            <a:ext cx="7505700" cy="2448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1600">
                <a:solidFill>
                  <a:srgbClr val="000000"/>
                </a:solidFill>
                <a:latin typeface="Oswald"/>
                <a:ea typeface="Oswald"/>
                <a:cs typeface="Oswald"/>
                <a:sym typeface="Oswald"/>
              </a:rPr>
              <a:t>All responses are due as an electronic submission on or before Friday 6/4/2021 at 5PM PST. </a:t>
            </a:r>
            <a:endParaRPr sz="1600">
              <a:solidFill>
                <a:srgbClr val="000000"/>
              </a:solidFill>
              <a:latin typeface="Oswald"/>
              <a:ea typeface="Oswald"/>
              <a:cs typeface="Oswald"/>
              <a:sym typeface="Oswald"/>
            </a:endParaRPr>
          </a:p>
          <a:p>
            <a:pPr indent="0" lvl="0" marL="0" rtl="0" algn="l">
              <a:lnSpc>
                <a:spcPct val="200000"/>
              </a:lnSpc>
              <a:spcBef>
                <a:spcPts val="1200"/>
              </a:spcBef>
              <a:spcAft>
                <a:spcPts val="0"/>
              </a:spcAft>
              <a:buClr>
                <a:schemeClr val="dk1"/>
              </a:buClr>
              <a:buSzPts val="1100"/>
              <a:buFont typeface="Arial"/>
              <a:buNone/>
            </a:pPr>
            <a:r>
              <a:rPr lang="en" sz="1600">
                <a:solidFill>
                  <a:srgbClr val="000000"/>
                </a:solidFill>
                <a:latin typeface="Oswald"/>
                <a:ea typeface="Oswald"/>
                <a:cs typeface="Oswald"/>
                <a:sym typeface="Oswald"/>
              </a:rPr>
              <a:t>Please send completed responses to: </a:t>
            </a:r>
            <a:endParaRPr sz="1600">
              <a:solidFill>
                <a:srgbClr val="000000"/>
              </a:solidFill>
              <a:latin typeface="Oswald"/>
              <a:ea typeface="Oswald"/>
              <a:cs typeface="Oswald"/>
              <a:sym typeface="Oswald"/>
            </a:endParaRPr>
          </a:p>
          <a:p>
            <a:pPr indent="-330200" lvl="0" marL="457200" rtl="0" algn="l">
              <a:lnSpc>
                <a:spcPct val="200000"/>
              </a:lnSpc>
              <a:spcBef>
                <a:spcPts val="1200"/>
              </a:spcBef>
              <a:spcAft>
                <a:spcPts val="0"/>
              </a:spcAft>
              <a:buSzPts val="1600"/>
              <a:buFont typeface="Oswald"/>
              <a:buAutoNum type="arabicPeriod"/>
            </a:pPr>
            <a:r>
              <a:rPr lang="en" sz="1600">
                <a:solidFill>
                  <a:srgbClr val="000000"/>
                </a:solidFill>
                <a:latin typeface="Oswald"/>
                <a:ea typeface="Oswald"/>
                <a:cs typeface="Oswald"/>
                <a:sym typeface="Oswald"/>
              </a:rPr>
              <a:t>Alexis Altounian, Director of Development </a:t>
            </a:r>
            <a:r>
              <a:rPr lang="en" sz="1600" u="sng">
                <a:solidFill>
                  <a:srgbClr val="0000FF"/>
                </a:solidFill>
                <a:latin typeface="Oswald"/>
                <a:ea typeface="Oswald"/>
                <a:cs typeface="Oswald"/>
                <a:sym typeface="Oswald"/>
                <a:hlinkClick r:id="rId3">
                  <a:extLst>
                    <a:ext uri="{A12FA001-AC4F-418D-AE19-62706E023703}">
                      <ahyp:hlinkClr val="tx"/>
                    </a:ext>
                  </a:extLst>
                </a:hlinkClick>
              </a:rPr>
              <a:t>aaltounian@mcslosangeles.com</a:t>
            </a:r>
            <a:r>
              <a:rPr lang="en" sz="1600" u="sng">
                <a:solidFill>
                  <a:srgbClr val="000000"/>
                </a:solidFill>
                <a:latin typeface="Oswald"/>
                <a:ea typeface="Oswald"/>
                <a:cs typeface="Oswald"/>
                <a:sym typeface="Oswald"/>
                <a:hlinkClick r:id="rId4">
                  <a:extLst>
                    <a:ext uri="{A12FA001-AC4F-418D-AE19-62706E023703}">
                      <ahyp:hlinkClr val="tx"/>
                    </a:ext>
                  </a:extLst>
                </a:hlinkClick>
              </a:rPr>
              <a:t> </a:t>
            </a:r>
            <a:endParaRPr sz="1600">
              <a:solidFill>
                <a:srgbClr val="000000"/>
              </a:solidFill>
              <a:latin typeface="Oswald"/>
              <a:ea typeface="Oswald"/>
              <a:cs typeface="Oswald"/>
              <a:sym typeface="Oswald"/>
            </a:endParaRPr>
          </a:p>
          <a:p>
            <a:pPr indent="-330200" lvl="0" marL="457200" rtl="0" algn="l">
              <a:lnSpc>
                <a:spcPct val="200000"/>
              </a:lnSpc>
              <a:spcBef>
                <a:spcPts val="0"/>
              </a:spcBef>
              <a:spcAft>
                <a:spcPts val="0"/>
              </a:spcAft>
              <a:buSzPts val="1600"/>
              <a:buFont typeface="Oswald"/>
              <a:buAutoNum type="arabicPeriod"/>
            </a:pPr>
            <a:r>
              <a:rPr lang="en" sz="1600">
                <a:solidFill>
                  <a:srgbClr val="000000"/>
                </a:solidFill>
                <a:latin typeface="Oswald"/>
                <a:ea typeface="Oswald"/>
                <a:cs typeface="Oswald"/>
                <a:sym typeface="Oswald"/>
              </a:rPr>
              <a:t>With a copy to MCS’ Executive Director, Philip Starr </a:t>
            </a:r>
            <a:r>
              <a:rPr lang="en" sz="1600" u="sng">
                <a:solidFill>
                  <a:srgbClr val="0000FF"/>
                </a:solidFill>
                <a:latin typeface="Oswald"/>
                <a:ea typeface="Oswald"/>
                <a:cs typeface="Oswald"/>
                <a:sym typeface="Oswald"/>
                <a:hlinkClick r:id="rId5">
                  <a:extLst>
                    <a:ext uri="{A12FA001-AC4F-418D-AE19-62706E023703}">
                      <ahyp:hlinkClr val="tx"/>
                    </a:ext>
                  </a:extLst>
                </a:hlinkClick>
              </a:rPr>
              <a:t>pstarr@mcscareergroup.com</a:t>
            </a:r>
            <a:endParaRPr sz="1600">
              <a:latin typeface="Oswald"/>
              <a:ea typeface="Oswald"/>
              <a:cs typeface="Oswald"/>
              <a:sym typeface="Oswald"/>
            </a:endParaRPr>
          </a:p>
          <a:p>
            <a:pPr indent="-330200" lvl="0" marL="457200" rtl="0" algn="l">
              <a:lnSpc>
                <a:spcPct val="200000"/>
              </a:lnSpc>
              <a:spcBef>
                <a:spcPts val="0"/>
              </a:spcBef>
              <a:spcAft>
                <a:spcPts val="0"/>
              </a:spcAft>
              <a:buSzPts val="1600"/>
              <a:buFont typeface="Oswald"/>
              <a:buAutoNum type="arabicPeriod"/>
            </a:pPr>
            <a:r>
              <a:rPr lang="en" sz="1600">
                <a:solidFill>
                  <a:srgbClr val="000000"/>
                </a:solidFill>
                <a:latin typeface="Oswald"/>
                <a:ea typeface="Oswald"/>
                <a:cs typeface="Oswald"/>
                <a:sym typeface="Oswald"/>
              </a:rPr>
              <a:t>Second copy to </a:t>
            </a:r>
            <a:r>
              <a:rPr lang="en" sz="1600" u="sng">
                <a:solidFill>
                  <a:srgbClr val="0000FF"/>
                </a:solidFill>
                <a:latin typeface="Oswald"/>
                <a:ea typeface="Oswald"/>
                <a:cs typeface="Oswald"/>
                <a:sym typeface="Oswald"/>
                <a:hlinkClick r:id="rId6">
                  <a:extLst>
                    <a:ext uri="{A12FA001-AC4F-418D-AE19-62706E023703}">
                      <ahyp:hlinkClr val="tx"/>
                    </a:ext>
                  </a:extLst>
                </a:hlinkClick>
              </a:rPr>
              <a:t>bobcat@mcslosangeles.com</a:t>
            </a:r>
            <a:endParaRPr sz="1600">
              <a:solidFill>
                <a:srgbClr val="0000FF"/>
              </a:solidFill>
              <a:latin typeface="Oswald"/>
              <a:ea typeface="Oswald"/>
              <a:cs typeface="Oswald"/>
              <a:sym typeface="Oswald"/>
            </a:endParaRPr>
          </a:p>
          <a:p>
            <a:pPr indent="0" lvl="0" marL="0" rtl="0" algn="l">
              <a:spcBef>
                <a:spcPts val="1200"/>
              </a:spcBef>
              <a:spcAft>
                <a:spcPts val="0"/>
              </a:spcAft>
              <a:buClr>
                <a:schemeClr val="dk1"/>
              </a:buClr>
              <a:buSzPts val="1100"/>
              <a:buFont typeface="Arial"/>
              <a:buNone/>
            </a:pPr>
            <a:r>
              <a:t/>
            </a:r>
            <a:endParaRPr sz="1400">
              <a:solidFill>
                <a:schemeClr val="lt1"/>
              </a:solidFill>
              <a:latin typeface="Oswald"/>
              <a:ea typeface="Oswald"/>
              <a:cs typeface="Oswald"/>
              <a:sym typeface="Oswald"/>
            </a:endParaRPr>
          </a:p>
          <a:p>
            <a:pPr indent="0" lvl="0" marL="0" rtl="0" algn="l">
              <a:spcBef>
                <a:spcPts val="1200"/>
              </a:spcBef>
              <a:spcAft>
                <a:spcPts val="1200"/>
              </a:spcAft>
              <a:buNone/>
            </a:pPr>
            <a:r>
              <a:t/>
            </a:r>
            <a:endParaRPr sz="1400">
              <a:solidFill>
                <a:schemeClr val="lt1"/>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1000"/>
                                        <p:tgtEl>
                                          <p:spTgt spid="263"/>
                                        </p:tgtEl>
                                        <p:attrNameLst>
                                          <p:attrName>ppt_w</p:attrName>
                                        </p:attrNameLst>
                                      </p:cBhvr>
                                      <p:tavLst>
                                        <p:tav fmla="" tm="0">
                                          <p:val>
                                            <p:strVal val="0"/>
                                          </p:val>
                                        </p:tav>
                                        <p:tav fmla="" tm="100000">
                                          <p:val>
                                            <p:strVal val="#ppt_w"/>
                                          </p:val>
                                        </p:tav>
                                      </p:tavLst>
                                    </p:anim>
                                    <p:anim calcmode="lin" valueType="num">
                                      <p:cBhvr additive="base">
                                        <p:cTn dur="1000"/>
                                        <p:tgtEl>
                                          <p:spTgt spid="2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6"/>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IFB Evaluation Criteria &amp; Timeline for Award Notification</a:t>
            </a:r>
            <a:endParaRPr>
              <a:latin typeface="Oswald"/>
              <a:ea typeface="Oswald"/>
              <a:cs typeface="Oswald"/>
              <a:sym typeface="Oswald"/>
            </a:endParaRPr>
          </a:p>
        </p:txBody>
      </p:sp>
      <p:sp>
        <p:nvSpPr>
          <p:cNvPr id="270" name="Google Shape;270;p3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700">
                <a:solidFill>
                  <a:srgbClr val="000000"/>
                </a:solidFill>
                <a:latin typeface="Oswald"/>
                <a:ea typeface="Oswald"/>
                <a:cs typeface="Oswald"/>
                <a:sym typeface="Oswald"/>
              </a:rPr>
              <a:t>IFB Evaluation Criteria: </a:t>
            </a:r>
            <a:endParaRPr b="1"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The bid which meets and or exceeds program deliverables with the most efficient budget design will be awarded a subcontract with MCS. </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All bids will be reviewed out of a total maximum 15 points, with five points potentially awarded to each section. </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The highest scored applications will be considered first. </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en" sz="1700">
                <a:solidFill>
                  <a:srgbClr val="000000"/>
                </a:solidFill>
                <a:latin typeface="Oswald"/>
                <a:ea typeface="Oswald"/>
                <a:cs typeface="Oswald"/>
                <a:sym typeface="Oswald"/>
              </a:rPr>
              <a:t>Notices will be made by </a:t>
            </a:r>
            <a:r>
              <a:rPr lang="en" sz="1700">
                <a:solidFill>
                  <a:schemeClr val="lt1"/>
                </a:solidFill>
                <a:latin typeface="Oswald"/>
                <a:ea typeface="Oswald"/>
                <a:cs typeface="Oswald"/>
                <a:sym typeface="Oswald"/>
              </a:rPr>
              <a:t>6/11/21</a:t>
            </a:r>
            <a:r>
              <a:rPr lang="en" sz="1700">
                <a:solidFill>
                  <a:srgbClr val="000000"/>
                </a:solidFill>
                <a:latin typeface="Oswald"/>
                <a:ea typeface="Oswald"/>
                <a:cs typeface="Oswald"/>
                <a:sym typeface="Oswald"/>
              </a:rPr>
              <a:t>.  </a:t>
            </a:r>
            <a:endParaRPr sz="1700">
              <a:solidFill>
                <a:srgbClr val="000000"/>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269"/>
                                        </p:tgtEl>
                                        <p:attrNameLst>
                                          <p:attrName>ppt_x</p:attrName>
                                        </p:attrNameLst>
                                      </p:cBhvr>
                                      <p:tavLst>
                                        <p:tav fmla="" tm="0">
                                          <p:val>
                                            <p:strVal val="#ppt_x"/>
                                          </p:val>
                                        </p:tav>
                                        <p:tav fmla="" tm="100000">
                                          <p:val>
                                            <p:strVal val="#ppt_x+1"/>
                                          </p:val>
                                        </p:tav>
                                      </p:tavLst>
                                    </p:anim>
                                    <p:set>
                                      <p:cBhvr>
                                        <p:cTn dur="1" fill="hold">
                                          <p:stCondLst>
                                            <p:cond delay="1000"/>
                                          </p:stCondLst>
                                        </p:cTn>
                                        <p:tgtEl>
                                          <p:spTgt spid="2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Bidder’s Questions </a:t>
            </a:r>
            <a:endParaRPr>
              <a:latin typeface="Oswald"/>
              <a:ea typeface="Oswald"/>
              <a:cs typeface="Oswald"/>
              <a:sym typeface="Oswald"/>
            </a:endParaRPr>
          </a:p>
        </p:txBody>
      </p:sp>
      <p:sp>
        <p:nvSpPr>
          <p:cNvPr id="276" name="Google Shape;276;p37"/>
          <p:cNvSpPr txBox="1"/>
          <p:nvPr>
            <p:ph idx="1" type="body"/>
          </p:nvPr>
        </p:nvSpPr>
        <p:spPr>
          <a:xfrm>
            <a:off x="819150" y="14652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Oswald"/>
                <a:ea typeface="Oswald"/>
                <a:cs typeface="Oswald"/>
                <a:sym typeface="Oswald"/>
              </a:rPr>
              <a:t>Previously submitted questions:</a:t>
            </a:r>
            <a:endParaRPr>
              <a:solidFill>
                <a:srgbClr val="000000"/>
              </a:solidFill>
              <a:latin typeface="Oswald"/>
              <a:ea typeface="Oswald"/>
              <a:cs typeface="Oswald"/>
              <a:sym typeface="Oswald"/>
            </a:endParaRPr>
          </a:p>
          <a:p>
            <a:pPr indent="-311150" lvl="0" marL="457200" rtl="0" algn="l">
              <a:spcBef>
                <a:spcPts val="1200"/>
              </a:spcBef>
              <a:spcAft>
                <a:spcPts val="0"/>
              </a:spcAft>
              <a:buClr>
                <a:srgbClr val="000000"/>
              </a:buClr>
              <a:buSzPts val="1300"/>
              <a:buFont typeface="Oswald"/>
              <a:buAutoNum type="arabicPeriod"/>
            </a:pPr>
            <a:r>
              <a:rPr lang="en">
                <a:solidFill>
                  <a:srgbClr val="000000"/>
                </a:solidFill>
                <a:latin typeface="Oswald"/>
                <a:ea typeface="Oswald"/>
                <a:cs typeface="Oswald"/>
                <a:sym typeface="Oswald"/>
              </a:rPr>
              <a:t>Can vehicles be purchased to transport crews?</a:t>
            </a:r>
            <a:endParaRPr>
              <a:solidFill>
                <a:srgbClr val="000000"/>
              </a:solidFill>
              <a:latin typeface="Oswald"/>
              <a:ea typeface="Oswald"/>
              <a:cs typeface="Oswald"/>
              <a:sym typeface="Oswald"/>
            </a:endParaRPr>
          </a:p>
          <a:p>
            <a:pPr indent="-311150" lvl="1" marL="914400" rtl="0" algn="l">
              <a:spcBef>
                <a:spcPts val="0"/>
              </a:spcBef>
              <a:spcAft>
                <a:spcPts val="0"/>
              </a:spcAft>
              <a:buClr>
                <a:srgbClr val="000000"/>
              </a:buClr>
              <a:buSzPts val="1300"/>
              <a:buFont typeface="Oswald"/>
              <a:buAutoNum type="alphaLcPeriod"/>
            </a:pPr>
            <a:r>
              <a:rPr lang="en" sz="1300">
                <a:solidFill>
                  <a:srgbClr val="000000"/>
                </a:solidFill>
                <a:latin typeface="Oswald"/>
                <a:ea typeface="Oswald"/>
                <a:cs typeface="Oswald"/>
                <a:sym typeface="Oswald"/>
              </a:rPr>
              <a:t>No, unfortunately capital expenditures such as truck or van purchases can not be made with these funds. Monthly truck or van leases are allowable costs </a:t>
            </a:r>
            <a:br>
              <a:rPr lang="en" sz="1300">
                <a:solidFill>
                  <a:srgbClr val="000000"/>
                </a:solidFill>
                <a:latin typeface="Oswald"/>
                <a:ea typeface="Oswald"/>
                <a:cs typeface="Oswald"/>
                <a:sym typeface="Oswald"/>
              </a:rPr>
            </a:br>
            <a:endParaRPr>
              <a:solidFill>
                <a:srgbClr val="000000"/>
              </a:solidFill>
              <a:latin typeface="Oswald"/>
              <a:ea typeface="Oswald"/>
              <a:cs typeface="Oswald"/>
              <a:sym typeface="Oswald"/>
            </a:endParaRPr>
          </a:p>
          <a:p>
            <a:pPr indent="-311150" lvl="0" marL="457200" rtl="0" algn="l">
              <a:spcBef>
                <a:spcPts val="0"/>
              </a:spcBef>
              <a:spcAft>
                <a:spcPts val="0"/>
              </a:spcAft>
              <a:buClr>
                <a:srgbClr val="000000"/>
              </a:buClr>
              <a:buSzPts val="1300"/>
              <a:buFont typeface="Oswald"/>
              <a:buAutoNum type="arabicPeriod"/>
            </a:pPr>
            <a:r>
              <a:rPr lang="en">
                <a:solidFill>
                  <a:srgbClr val="000000"/>
                </a:solidFill>
                <a:latin typeface="Oswald"/>
                <a:ea typeface="Oswald"/>
                <a:cs typeface="Oswald"/>
                <a:sym typeface="Oswald"/>
              </a:rPr>
              <a:t>Can wages for participants or supervisors be modified from what is in the IFB?</a:t>
            </a:r>
            <a:endParaRPr>
              <a:solidFill>
                <a:srgbClr val="000000"/>
              </a:solidFill>
              <a:latin typeface="Oswald"/>
              <a:ea typeface="Oswald"/>
              <a:cs typeface="Oswald"/>
              <a:sym typeface="Oswald"/>
            </a:endParaRPr>
          </a:p>
          <a:p>
            <a:pPr indent="-311150" lvl="1" marL="914400" rtl="0" algn="l">
              <a:spcBef>
                <a:spcPts val="0"/>
              </a:spcBef>
              <a:spcAft>
                <a:spcPts val="0"/>
              </a:spcAft>
              <a:buClr>
                <a:srgbClr val="000000"/>
              </a:buClr>
              <a:buSzPts val="1300"/>
              <a:buFont typeface="Oswald"/>
              <a:buAutoNum type="alphaLcPeriod"/>
            </a:pPr>
            <a:r>
              <a:rPr lang="en" sz="1300">
                <a:solidFill>
                  <a:srgbClr val="000000"/>
                </a:solidFill>
                <a:latin typeface="Oswald"/>
                <a:ea typeface="Oswald"/>
                <a:cs typeface="Oswald"/>
                <a:sym typeface="Oswald"/>
              </a:rPr>
              <a:t>Yes, you may modify them slightly in your proposal but ultimately this decision will be made by The City of LA EWDD. </a:t>
            </a:r>
            <a:endParaRPr sz="1300">
              <a:solidFill>
                <a:srgbClr val="000000"/>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Live Questions </a:t>
            </a:r>
            <a:endParaRPr>
              <a:latin typeface="Oswald"/>
              <a:ea typeface="Oswald"/>
              <a:cs typeface="Oswald"/>
              <a:sym typeface="Oswald"/>
            </a:endParaRPr>
          </a:p>
        </p:txBody>
      </p:sp>
      <p:sp>
        <p:nvSpPr>
          <p:cNvPr id="282" name="Google Shape;282;p3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8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Today’s Agenda </a:t>
            </a:r>
            <a:endParaRPr>
              <a:latin typeface="Oswald"/>
              <a:ea typeface="Oswald"/>
              <a:cs typeface="Oswald"/>
              <a:sym typeface="Oswald"/>
            </a:endParaRPr>
          </a:p>
        </p:txBody>
      </p:sp>
      <p:sp>
        <p:nvSpPr>
          <p:cNvPr id="142" name="Google Shape;142;p15"/>
          <p:cNvSpPr txBox="1"/>
          <p:nvPr>
            <p:ph idx="1" type="body"/>
          </p:nvPr>
        </p:nvSpPr>
        <p:spPr>
          <a:xfrm>
            <a:off x="819150" y="156077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Oswald"/>
                <a:ea typeface="Oswald"/>
                <a:cs typeface="Oswald"/>
                <a:sym typeface="Oswald"/>
              </a:rPr>
              <a:t>Review IFB, specifically:</a:t>
            </a:r>
            <a:endParaRPr sz="1800">
              <a:solidFill>
                <a:srgbClr val="000000"/>
              </a:solidFill>
              <a:latin typeface="Oswald"/>
              <a:ea typeface="Oswald"/>
              <a:cs typeface="Oswald"/>
              <a:sym typeface="Oswald"/>
            </a:endParaRPr>
          </a:p>
          <a:p>
            <a:pPr indent="-342900" lvl="0" marL="457200" rtl="0" algn="l">
              <a:lnSpc>
                <a:spcPct val="200000"/>
              </a:lnSpc>
              <a:spcBef>
                <a:spcPts val="1200"/>
              </a:spcBef>
              <a:spcAft>
                <a:spcPts val="0"/>
              </a:spcAft>
              <a:buClr>
                <a:srgbClr val="000000"/>
              </a:buClr>
              <a:buSzPts val="1800"/>
              <a:buFont typeface="Oswald"/>
              <a:buChar char="❖"/>
            </a:pPr>
            <a:r>
              <a:rPr lang="en" sz="1800">
                <a:solidFill>
                  <a:srgbClr val="000000"/>
                </a:solidFill>
                <a:latin typeface="Oswald"/>
                <a:ea typeface="Oswald"/>
                <a:cs typeface="Oswald"/>
                <a:sym typeface="Oswald"/>
              </a:rPr>
              <a:t>Timeline </a:t>
            </a:r>
            <a:endParaRPr sz="1800">
              <a:solidFill>
                <a:srgbClr val="000000"/>
              </a:solidFill>
              <a:latin typeface="Oswald"/>
              <a:ea typeface="Oswald"/>
              <a:cs typeface="Oswald"/>
              <a:sym typeface="Oswald"/>
            </a:endParaRPr>
          </a:p>
          <a:p>
            <a:pPr indent="-342900" lvl="0" marL="457200" rtl="0" algn="l">
              <a:lnSpc>
                <a:spcPct val="200000"/>
              </a:lnSpc>
              <a:spcBef>
                <a:spcPts val="0"/>
              </a:spcBef>
              <a:spcAft>
                <a:spcPts val="0"/>
              </a:spcAft>
              <a:buClr>
                <a:srgbClr val="000000"/>
              </a:buClr>
              <a:buSzPts val="1800"/>
              <a:buFont typeface="Oswald"/>
              <a:buChar char="❖"/>
            </a:pPr>
            <a:r>
              <a:rPr lang="en" sz="1800">
                <a:solidFill>
                  <a:srgbClr val="000000"/>
                </a:solidFill>
                <a:latin typeface="Oswald"/>
                <a:ea typeface="Oswald"/>
                <a:cs typeface="Oswald"/>
                <a:sym typeface="Oswald"/>
              </a:rPr>
              <a:t>Scope of work and contractor expectations</a:t>
            </a:r>
            <a:endParaRPr sz="1800">
              <a:solidFill>
                <a:srgbClr val="000000"/>
              </a:solidFill>
              <a:latin typeface="Oswald"/>
              <a:ea typeface="Oswald"/>
              <a:cs typeface="Oswald"/>
              <a:sym typeface="Oswald"/>
            </a:endParaRPr>
          </a:p>
          <a:p>
            <a:pPr indent="-342900" lvl="0" marL="457200" rtl="0" algn="l">
              <a:lnSpc>
                <a:spcPct val="200000"/>
              </a:lnSpc>
              <a:spcBef>
                <a:spcPts val="0"/>
              </a:spcBef>
              <a:spcAft>
                <a:spcPts val="0"/>
              </a:spcAft>
              <a:buClr>
                <a:srgbClr val="000000"/>
              </a:buClr>
              <a:buSzPts val="1800"/>
              <a:buFont typeface="Oswald"/>
              <a:buChar char="❖"/>
            </a:pPr>
            <a:r>
              <a:rPr lang="en" sz="1800">
                <a:solidFill>
                  <a:srgbClr val="000000"/>
                </a:solidFill>
                <a:latin typeface="Oswald"/>
                <a:ea typeface="Oswald"/>
                <a:cs typeface="Oswald"/>
                <a:sym typeface="Oswald"/>
              </a:rPr>
              <a:t>Submission req</a:t>
            </a:r>
            <a:r>
              <a:rPr lang="en" sz="1800">
                <a:solidFill>
                  <a:srgbClr val="000000"/>
                </a:solidFill>
                <a:latin typeface="Oswald"/>
                <a:ea typeface="Oswald"/>
                <a:cs typeface="Oswald"/>
                <a:sym typeface="Oswald"/>
              </a:rPr>
              <a:t>uirements</a:t>
            </a:r>
            <a:endParaRPr sz="1800">
              <a:solidFill>
                <a:srgbClr val="000000"/>
              </a:solidFill>
              <a:latin typeface="Oswald"/>
              <a:ea typeface="Oswald"/>
              <a:cs typeface="Oswald"/>
              <a:sym typeface="Oswald"/>
            </a:endParaRPr>
          </a:p>
          <a:p>
            <a:pPr indent="-342900" lvl="0" marL="457200" rtl="0" algn="l">
              <a:lnSpc>
                <a:spcPct val="200000"/>
              </a:lnSpc>
              <a:spcBef>
                <a:spcPts val="0"/>
              </a:spcBef>
              <a:spcAft>
                <a:spcPts val="0"/>
              </a:spcAft>
              <a:buClr>
                <a:srgbClr val="000000"/>
              </a:buClr>
              <a:buSzPts val="1800"/>
              <a:buFont typeface="Oswald"/>
              <a:buChar char="❖"/>
            </a:pPr>
            <a:r>
              <a:rPr lang="en" sz="1800">
                <a:solidFill>
                  <a:srgbClr val="000000"/>
                </a:solidFill>
                <a:latin typeface="Oswald"/>
                <a:ea typeface="Oswald"/>
                <a:cs typeface="Oswald"/>
                <a:sym typeface="Oswald"/>
              </a:rPr>
              <a:t>Questions and Answers (those Q+A submitted today will be posted by Friday)</a:t>
            </a:r>
            <a:endParaRPr sz="1800">
              <a:solidFill>
                <a:srgbClr val="000000"/>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4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latin typeface="Oswald"/>
                <a:ea typeface="Oswald"/>
                <a:cs typeface="Oswald"/>
                <a:sym typeface="Oswald"/>
              </a:rPr>
              <a:t>September 2020 NDWG “Bobcat Fire” </a:t>
            </a:r>
            <a:r>
              <a:rPr lang="en">
                <a:latin typeface="Oswald"/>
                <a:ea typeface="Oswald"/>
                <a:cs typeface="Oswald"/>
                <a:sym typeface="Oswald"/>
              </a:rPr>
              <a:t>Overview </a:t>
            </a:r>
            <a:endParaRPr>
              <a:latin typeface="Oswald"/>
              <a:ea typeface="Oswald"/>
              <a:cs typeface="Oswald"/>
              <a:sym typeface="Oswald"/>
            </a:endParaRPr>
          </a:p>
        </p:txBody>
      </p:sp>
      <p:sp>
        <p:nvSpPr>
          <p:cNvPr id="148" name="Google Shape;148;p16"/>
          <p:cNvSpPr txBox="1"/>
          <p:nvPr>
            <p:ph idx="1" type="body"/>
          </p:nvPr>
        </p:nvSpPr>
        <p:spPr>
          <a:xfrm>
            <a:off x="819150" y="1521525"/>
            <a:ext cx="7505700" cy="26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rgbClr val="000000"/>
                </a:solidFill>
                <a:latin typeface="Oswald"/>
                <a:ea typeface="Oswald"/>
                <a:cs typeface="Oswald"/>
                <a:sym typeface="Oswald"/>
              </a:rPr>
              <a:t>This Invitation to Bid (IFB) has been articulated to procure multiple subcontractors to manage a 18 month Wildfire clean-up effort on City/EDD pre-approved September 2020 “Bobcat” Wildfire affected sites in incorporated and unincorporated Los Angeles County. Clean-up crews must be composed of local fire affected residents or WIOA eligible dislocated workers/unemployed workers (with further discussion on eligibility). Wildfire clean-up activities will vary slightly by site and each site will have a formal scope of work. </a:t>
            </a:r>
            <a:endParaRPr sz="1700">
              <a:solidFill>
                <a:srgbClr val="000000"/>
              </a:solidFill>
              <a:latin typeface="Oswald"/>
              <a:ea typeface="Oswald"/>
              <a:cs typeface="Oswald"/>
              <a:sym typeface="Oswald"/>
            </a:endParaRPr>
          </a:p>
          <a:p>
            <a:pPr indent="0" lvl="0" marL="0" rtl="0" algn="l">
              <a:spcBef>
                <a:spcPts val="0"/>
              </a:spcBef>
              <a:spcAft>
                <a:spcPts val="0"/>
              </a:spcAft>
              <a:buNone/>
            </a:pPr>
            <a:r>
              <a:t/>
            </a:r>
            <a:endParaRPr sz="1700">
              <a:solidFill>
                <a:srgbClr val="000000"/>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lang="en" sz="1700">
                <a:solidFill>
                  <a:srgbClr val="000000"/>
                </a:solidFill>
                <a:latin typeface="Oswald"/>
                <a:ea typeface="Oswald"/>
                <a:cs typeface="Oswald"/>
                <a:sym typeface="Oswald"/>
              </a:rPr>
              <a:t>The anticipated term of contract is </a:t>
            </a:r>
            <a:r>
              <a:rPr b="1" lang="en" sz="1700">
                <a:solidFill>
                  <a:schemeClr val="lt1"/>
                </a:solidFill>
                <a:latin typeface="Oswald"/>
                <a:ea typeface="Oswald"/>
                <a:cs typeface="Oswald"/>
                <a:sym typeface="Oswald"/>
              </a:rPr>
              <a:t>July 1, 2021 to December 30, 2022</a:t>
            </a:r>
            <a:r>
              <a:rPr lang="en" sz="1700">
                <a:solidFill>
                  <a:srgbClr val="000000"/>
                </a:solidFill>
                <a:latin typeface="Oswald"/>
                <a:ea typeface="Oswald"/>
                <a:cs typeface="Oswald"/>
                <a:sym typeface="Oswald"/>
              </a:rPr>
              <a:t>. Based on performance and funding allocations, additional terms may be granted. </a:t>
            </a:r>
            <a:r>
              <a:rPr lang="en" sz="1700">
                <a:solidFill>
                  <a:srgbClr val="000000"/>
                </a:solidFill>
              </a:rPr>
              <a:t> </a:t>
            </a:r>
            <a:endParaRPr sz="1700">
              <a:solidFill>
                <a:srgbClr val="000000"/>
              </a:solidFill>
            </a:endParaRPr>
          </a:p>
          <a:p>
            <a:pPr indent="0" lvl="0" marL="0" rtl="0" algn="l">
              <a:spcBef>
                <a:spcPts val="0"/>
              </a:spcBef>
              <a:spcAft>
                <a:spcPts val="1200"/>
              </a:spcAft>
              <a:buNone/>
            </a:pPr>
            <a:r>
              <a:t/>
            </a:r>
            <a:endParaRPr sz="16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774725" y="5669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Timeline </a:t>
            </a:r>
            <a:endParaRPr>
              <a:latin typeface="Oswald"/>
              <a:ea typeface="Oswald"/>
              <a:cs typeface="Oswald"/>
              <a:sym typeface="Oswald"/>
            </a:endParaRPr>
          </a:p>
        </p:txBody>
      </p:sp>
      <p:sp>
        <p:nvSpPr>
          <p:cNvPr id="154" name="Google Shape;154;p17"/>
          <p:cNvSpPr txBox="1"/>
          <p:nvPr>
            <p:ph idx="1" type="body"/>
          </p:nvPr>
        </p:nvSpPr>
        <p:spPr>
          <a:xfrm>
            <a:off x="774725" y="1123975"/>
            <a:ext cx="7029300" cy="2673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t/>
            </a:r>
            <a:endParaRPr sz="1637">
              <a:solidFill>
                <a:schemeClr val="lt1"/>
              </a:solidFill>
              <a:latin typeface="Oswald"/>
              <a:ea typeface="Oswald"/>
              <a:cs typeface="Oswald"/>
              <a:sym typeface="Oswald"/>
            </a:endParaRPr>
          </a:p>
          <a:p>
            <a:pPr indent="0" lvl="0" marL="0" rtl="0" algn="l">
              <a:lnSpc>
                <a:spcPct val="95000"/>
              </a:lnSpc>
              <a:spcBef>
                <a:spcPts val="0"/>
              </a:spcBef>
              <a:spcAft>
                <a:spcPts val="0"/>
              </a:spcAft>
              <a:buSzPts val="688"/>
              <a:buNone/>
            </a:pPr>
            <a:r>
              <a:rPr lang="en" sz="1637">
                <a:solidFill>
                  <a:srgbClr val="000000"/>
                </a:solidFill>
                <a:latin typeface="Oswald"/>
                <a:ea typeface="Oswald"/>
                <a:cs typeface="Oswald"/>
                <a:sym typeface="Oswald"/>
              </a:rPr>
              <a:t>IFB Application Open Period:</a:t>
            </a:r>
            <a:r>
              <a:rPr b="1" lang="en" sz="1637">
                <a:solidFill>
                  <a:schemeClr val="lt1"/>
                </a:solidFill>
                <a:latin typeface="Oswald"/>
                <a:ea typeface="Oswald"/>
                <a:cs typeface="Oswald"/>
                <a:sym typeface="Oswald"/>
              </a:rPr>
              <a:t> 5/17/2021 - 6/4/2021</a:t>
            </a:r>
            <a:endParaRPr b="1" sz="1637">
              <a:solidFill>
                <a:schemeClr val="lt1"/>
              </a:solidFill>
              <a:latin typeface="Oswald"/>
              <a:ea typeface="Oswald"/>
              <a:cs typeface="Oswald"/>
              <a:sym typeface="Oswald"/>
            </a:endParaRPr>
          </a:p>
          <a:p>
            <a:pPr indent="0" lvl="0" marL="0" rtl="0" algn="l">
              <a:lnSpc>
                <a:spcPct val="95000"/>
              </a:lnSpc>
              <a:spcBef>
                <a:spcPts val="0"/>
              </a:spcBef>
              <a:spcAft>
                <a:spcPts val="0"/>
              </a:spcAft>
              <a:buSzPts val="688"/>
              <a:buNone/>
            </a:pPr>
            <a:r>
              <a:t/>
            </a:r>
            <a:endParaRPr b="1" sz="1637">
              <a:solidFill>
                <a:schemeClr val="lt1"/>
              </a:solidFill>
              <a:latin typeface="Oswald"/>
              <a:ea typeface="Oswald"/>
              <a:cs typeface="Oswald"/>
              <a:sym typeface="Oswald"/>
            </a:endParaRPr>
          </a:p>
          <a:p>
            <a:pPr indent="0" lvl="0" marL="0" rtl="0" algn="l">
              <a:lnSpc>
                <a:spcPct val="95000"/>
              </a:lnSpc>
              <a:spcBef>
                <a:spcPts val="0"/>
              </a:spcBef>
              <a:spcAft>
                <a:spcPts val="0"/>
              </a:spcAft>
              <a:buSzPts val="688"/>
              <a:buNone/>
            </a:pPr>
            <a:r>
              <a:rPr lang="en" sz="1637">
                <a:solidFill>
                  <a:srgbClr val="000000"/>
                </a:solidFill>
                <a:latin typeface="Oswald"/>
                <a:ea typeface="Oswald"/>
                <a:cs typeface="Oswald"/>
                <a:sym typeface="Oswald"/>
              </a:rPr>
              <a:t>Non-Mandatory Bidder’s Conference: </a:t>
            </a:r>
            <a:r>
              <a:rPr b="1" lang="en" sz="1637">
                <a:solidFill>
                  <a:schemeClr val="lt1"/>
                </a:solidFill>
                <a:latin typeface="Oswald"/>
                <a:ea typeface="Oswald"/>
                <a:cs typeface="Oswald"/>
                <a:sym typeface="Oswald"/>
              </a:rPr>
              <a:t>Wednesday May 26th from 2:00 - 3:30pm PST</a:t>
            </a:r>
            <a:endParaRPr b="1" sz="1637">
              <a:solidFill>
                <a:schemeClr val="lt1"/>
              </a:solidFill>
              <a:latin typeface="Oswald"/>
              <a:ea typeface="Oswald"/>
              <a:cs typeface="Oswald"/>
              <a:sym typeface="Oswald"/>
            </a:endParaRPr>
          </a:p>
          <a:p>
            <a:pPr indent="0" lvl="0" marL="0" rtl="0" algn="l">
              <a:lnSpc>
                <a:spcPct val="95000"/>
              </a:lnSpc>
              <a:spcBef>
                <a:spcPts val="0"/>
              </a:spcBef>
              <a:spcAft>
                <a:spcPts val="0"/>
              </a:spcAft>
              <a:buSzPts val="688"/>
              <a:buNone/>
            </a:pPr>
            <a:r>
              <a:t/>
            </a:r>
            <a:endParaRPr b="1" sz="1637">
              <a:solidFill>
                <a:schemeClr val="accent5"/>
              </a:solidFill>
              <a:latin typeface="Oswald"/>
              <a:ea typeface="Oswald"/>
              <a:cs typeface="Oswald"/>
              <a:sym typeface="Oswald"/>
            </a:endParaRPr>
          </a:p>
          <a:p>
            <a:pPr indent="0" lvl="0" marL="0" rtl="0" algn="l">
              <a:lnSpc>
                <a:spcPct val="95000"/>
              </a:lnSpc>
              <a:spcBef>
                <a:spcPts val="0"/>
              </a:spcBef>
              <a:spcAft>
                <a:spcPts val="0"/>
              </a:spcAft>
              <a:buSzPts val="688"/>
              <a:buNone/>
            </a:pPr>
            <a:r>
              <a:rPr lang="en" sz="1637">
                <a:solidFill>
                  <a:srgbClr val="000000"/>
                </a:solidFill>
                <a:latin typeface="Oswald"/>
                <a:ea typeface="Oswald"/>
                <a:cs typeface="Oswald"/>
                <a:sym typeface="Oswald"/>
              </a:rPr>
              <a:t>IFB Submission Deadline:</a:t>
            </a:r>
            <a:r>
              <a:rPr lang="en" sz="1637">
                <a:solidFill>
                  <a:schemeClr val="lt1"/>
                </a:solidFill>
                <a:latin typeface="Oswald"/>
                <a:ea typeface="Oswald"/>
                <a:cs typeface="Oswald"/>
                <a:sym typeface="Oswald"/>
              </a:rPr>
              <a:t> </a:t>
            </a:r>
            <a:r>
              <a:rPr b="1" lang="en" sz="1637" u="sng">
                <a:solidFill>
                  <a:schemeClr val="lt1"/>
                </a:solidFill>
                <a:latin typeface="Oswald"/>
                <a:ea typeface="Oswald"/>
                <a:cs typeface="Oswald"/>
                <a:sym typeface="Oswald"/>
              </a:rPr>
              <a:t>Friday 6/4/2021, close of business (5pm PST) </a:t>
            </a:r>
            <a:endParaRPr b="1" sz="1637" u="sng">
              <a:solidFill>
                <a:schemeClr val="lt1"/>
              </a:solidFill>
              <a:latin typeface="Oswald"/>
              <a:ea typeface="Oswald"/>
              <a:cs typeface="Oswald"/>
              <a:sym typeface="Oswald"/>
            </a:endParaRPr>
          </a:p>
          <a:p>
            <a:pPr indent="0" lvl="0" marL="0" rtl="0" algn="l">
              <a:lnSpc>
                <a:spcPct val="95000"/>
              </a:lnSpc>
              <a:spcBef>
                <a:spcPts val="0"/>
              </a:spcBef>
              <a:spcAft>
                <a:spcPts val="0"/>
              </a:spcAft>
              <a:buSzPts val="688"/>
              <a:buNone/>
            </a:pPr>
            <a:r>
              <a:t/>
            </a:r>
            <a:endParaRPr sz="1637">
              <a:solidFill>
                <a:schemeClr val="lt1"/>
              </a:solidFill>
              <a:latin typeface="Oswald"/>
              <a:ea typeface="Oswald"/>
              <a:cs typeface="Oswald"/>
              <a:sym typeface="Oswald"/>
            </a:endParaRPr>
          </a:p>
          <a:p>
            <a:pPr indent="0" lvl="0" marL="0" rtl="0" algn="l">
              <a:lnSpc>
                <a:spcPct val="95000"/>
              </a:lnSpc>
              <a:spcBef>
                <a:spcPts val="0"/>
              </a:spcBef>
              <a:spcAft>
                <a:spcPts val="0"/>
              </a:spcAft>
              <a:buSzPts val="688"/>
              <a:buNone/>
            </a:pPr>
            <a:r>
              <a:rPr lang="en" sz="1637">
                <a:solidFill>
                  <a:srgbClr val="000000"/>
                </a:solidFill>
                <a:latin typeface="Oswald"/>
                <a:ea typeface="Oswald"/>
                <a:cs typeface="Oswald"/>
                <a:sym typeface="Oswald"/>
              </a:rPr>
              <a:t>Subcontractor Award Notification: </a:t>
            </a:r>
            <a:r>
              <a:rPr b="1" lang="en" sz="1637">
                <a:solidFill>
                  <a:schemeClr val="lt1"/>
                </a:solidFill>
                <a:latin typeface="Oswald"/>
                <a:ea typeface="Oswald"/>
                <a:cs typeface="Oswald"/>
                <a:sym typeface="Oswald"/>
              </a:rPr>
              <a:t>Friday 6/11/2021, close of business (5pm PST) </a:t>
            </a:r>
            <a:endParaRPr b="1" sz="1637">
              <a:solidFill>
                <a:schemeClr val="lt1"/>
              </a:solidFill>
              <a:latin typeface="Oswald"/>
              <a:ea typeface="Oswald"/>
              <a:cs typeface="Oswald"/>
              <a:sym typeface="Oswald"/>
            </a:endParaRPr>
          </a:p>
          <a:p>
            <a:pPr indent="0" lvl="0" marL="0" rtl="0" algn="l">
              <a:lnSpc>
                <a:spcPct val="95000"/>
              </a:lnSpc>
              <a:spcBef>
                <a:spcPts val="0"/>
              </a:spcBef>
              <a:spcAft>
                <a:spcPts val="0"/>
              </a:spcAft>
              <a:buSzPts val="688"/>
              <a:buNone/>
            </a:pPr>
            <a:r>
              <a:t/>
            </a:r>
            <a:endParaRPr b="1" sz="1637">
              <a:solidFill>
                <a:schemeClr val="lt1"/>
              </a:solidFill>
              <a:latin typeface="Oswald"/>
              <a:ea typeface="Oswald"/>
              <a:cs typeface="Oswald"/>
              <a:sym typeface="Oswald"/>
            </a:endParaRPr>
          </a:p>
          <a:p>
            <a:pPr indent="0" lvl="0" marL="0" rtl="0" algn="l">
              <a:lnSpc>
                <a:spcPct val="95000"/>
              </a:lnSpc>
              <a:spcBef>
                <a:spcPts val="0"/>
              </a:spcBef>
              <a:spcAft>
                <a:spcPts val="0"/>
              </a:spcAft>
              <a:buSzPts val="688"/>
              <a:buNone/>
            </a:pPr>
            <a:r>
              <a:rPr lang="en" sz="1637">
                <a:solidFill>
                  <a:srgbClr val="000000"/>
                </a:solidFill>
                <a:latin typeface="Oswald"/>
                <a:ea typeface="Oswald"/>
                <a:cs typeface="Oswald"/>
                <a:sym typeface="Oswald"/>
              </a:rPr>
              <a:t>Term of Resulting Contract: </a:t>
            </a:r>
            <a:r>
              <a:rPr lang="en" sz="1637">
                <a:solidFill>
                  <a:schemeClr val="lt1"/>
                </a:solidFill>
                <a:latin typeface="Oswald"/>
                <a:ea typeface="Oswald"/>
                <a:cs typeface="Oswald"/>
                <a:sym typeface="Oswald"/>
              </a:rPr>
              <a:t> </a:t>
            </a:r>
            <a:r>
              <a:rPr b="1" lang="en" sz="1637">
                <a:solidFill>
                  <a:schemeClr val="lt1"/>
                </a:solidFill>
                <a:latin typeface="Oswald"/>
                <a:ea typeface="Oswald"/>
                <a:cs typeface="Oswald"/>
                <a:sym typeface="Oswald"/>
              </a:rPr>
              <a:t>July 1, 2021  →  December 31, 2022</a:t>
            </a:r>
            <a:endParaRPr b="1" sz="1637">
              <a:solidFill>
                <a:schemeClr val="lt1"/>
              </a:solidFill>
              <a:latin typeface="Oswald"/>
              <a:ea typeface="Oswald"/>
              <a:cs typeface="Oswald"/>
              <a:sym typeface="Oswald"/>
            </a:endParaRPr>
          </a:p>
          <a:p>
            <a:pPr indent="0" lvl="0" marL="0" rtl="0" algn="l">
              <a:lnSpc>
                <a:spcPct val="95000"/>
              </a:lnSpc>
              <a:spcBef>
                <a:spcPts val="0"/>
              </a:spcBef>
              <a:spcAft>
                <a:spcPts val="0"/>
              </a:spcAft>
              <a:buSzPts val="688"/>
              <a:buNone/>
            </a:pPr>
            <a:r>
              <a:t/>
            </a:r>
            <a:endParaRPr sz="887">
              <a:solidFill>
                <a:schemeClr val="lt1"/>
              </a:solidFill>
              <a:latin typeface="Oswald"/>
              <a:ea typeface="Oswald"/>
              <a:cs typeface="Oswald"/>
              <a:sym typeface="Oswald"/>
            </a:endParaRPr>
          </a:p>
          <a:p>
            <a:pPr indent="0" lvl="0" marL="0" rtl="0" algn="l">
              <a:lnSpc>
                <a:spcPct val="95000"/>
              </a:lnSpc>
              <a:spcBef>
                <a:spcPts val="0"/>
              </a:spcBef>
              <a:spcAft>
                <a:spcPts val="0"/>
              </a:spcAft>
              <a:buSzPts val="688"/>
              <a:buNone/>
            </a:pPr>
            <a:r>
              <a:t/>
            </a:r>
            <a:endParaRPr sz="950">
              <a:solidFill>
                <a:schemeClr val="lt1"/>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153"/>
                                        </p:tgtEl>
                                        <p:attrNameLst>
                                          <p:attrName>ppt_w</p:attrName>
                                        </p:attrNameLst>
                                      </p:cBhvr>
                                      <p:tavLst>
                                        <p:tav fmla="" tm="0">
                                          <p:val>
                                            <p:strVal val="#ppt_w"/>
                                          </p:val>
                                        </p:tav>
                                        <p:tav fmla="" tm="100000">
                                          <p:val>
                                            <p:strVal val="0"/>
                                          </p:val>
                                        </p:tav>
                                      </p:tavLst>
                                    </p:anim>
                                    <p:anim calcmode="lin" valueType="num">
                                      <p:cBhvr additive="base">
                                        <p:cTn dur="1000"/>
                                        <p:tgtEl>
                                          <p:spTgt spid="153"/>
                                        </p:tgtEl>
                                        <p:attrNameLst>
                                          <p:attrName>ppt_h</p:attrName>
                                        </p:attrNameLst>
                                      </p:cBhvr>
                                      <p:tavLst>
                                        <p:tav fmla="" tm="0">
                                          <p:val>
                                            <p:strVal val="#ppt_h"/>
                                          </p:val>
                                        </p:tav>
                                        <p:tav fmla="" tm="100000">
                                          <p:val>
                                            <p:strVal val="0"/>
                                          </p:val>
                                        </p:tav>
                                      </p:tavLst>
                                    </p:anim>
                                    <p:set>
                                      <p:cBhvr>
                                        <p:cTn dur="1" fill="hold">
                                          <p:stCondLst>
                                            <p:cond delay="1000"/>
                                          </p:stCondLst>
                                        </p:cTn>
                                        <p:tgtEl>
                                          <p:spTgt spid="1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154"/>
                                        </p:tgtEl>
                                        <p:attrNameLst>
                                          <p:attrName>ppt_w</p:attrName>
                                        </p:attrNameLst>
                                      </p:cBhvr>
                                      <p:tavLst>
                                        <p:tav fmla="" tm="0">
                                          <p:val>
                                            <p:strVal val="#ppt_w"/>
                                          </p:val>
                                        </p:tav>
                                        <p:tav fmla="" tm="100000">
                                          <p:val>
                                            <p:strVal val="0"/>
                                          </p:val>
                                        </p:tav>
                                      </p:tavLst>
                                    </p:anim>
                                    <p:anim calcmode="lin" valueType="num">
                                      <p:cBhvr additive="base">
                                        <p:cTn dur="1000"/>
                                        <p:tgtEl>
                                          <p:spTgt spid="154"/>
                                        </p:tgtEl>
                                        <p:attrNameLst>
                                          <p:attrName>ppt_h</p:attrName>
                                        </p:attrNameLst>
                                      </p:cBhvr>
                                      <p:tavLst>
                                        <p:tav fmla="" tm="0">
                                          <p:val>
                                            <p:strVal val="#ppt_h"/>
                                          </p:val>
                                        </p:tav>
                                        <p:tav fmla="" tm="100000">
                                          <p:val>
                                            <p:strVal val="0"/>
                                          </p:val>
                                        </p:tav>
                                      </p:tavLst>
                                    </p:anim>
                                    <p:set>
                                      <p:cBhvr>
                                        <p:cTn dur="1" fill="hold">
                                          <p:stCondLst>
                                            <p:cond delay="1000"/>
                                          </p:stCondLst>
                                        </p:cTn>
                                        <p:tgtEl>
                                          <p:spTgt spid="1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Scope of Work Requirements 1-9 (pages 2-3)</a:t>
            </a:r>
            <a:endParaRPr>
              <a:latin typeface="Oswald"/>
              <a:ea typeface="Oswald"/>
              <a:cs typeface="Oswald"/>
              <a:sym typeface="Oswald"/>
            </a:endParaRPr>
          </a:p>
        </p:txBody>
      </p:sp>
      <p:sp>
        <p:nvSpPr>
          <p:cNvPr id="160" name="Google Shape;160;p18"/>
          <p:cNvSpPr txBox="1"/>
          <p:nvPr>
            <p:ph idx="1" type="body"/>
          </p:nvPr>
        </p:nvSpPr>
        <p:spPr>
          <a:xfrm>
            <a:off x="819150" y="1492425"/>
            <a:ext cx="7505700" cy="2946300"/>
          </a:xfrm>
          <a:prstGeom prst="rect">
            <a:avLst/>
          </a:prstGeom>
        </p:spPr>
        <p:txBody>
          <a:bodyPr anchorCtr="0" anchor="t" bIns="91425" lIns="91425" spcFirstLastPara="1" rIns="91425" wrap="square" tIns="91425">
            <a:noAutofit/>
          </a:bodyPr>
          <a:lstStyle/>
          <a:p>
            <a:pPr indent="-311308" lvl="0" marL="457200" rtl="0" algn="l">
              <a:lnSpc>
                <a:spcPct val="95000"/>
              </a:lnSpc>
              <a:spcBef>
                <a:spcPts val="0"/>
              </a:spcBef>
              <a:spcAft>
                <a:spcPts val="0"/>
              </a:spcAft>
              <a:buClr>
                <a:srgbClr val="000000"/>
              </a:buClr>
              <a:buSzPts val="1303"/>
              <a:buFont typeface="Oswald"/>
              <a:buAutoNum type="arabicPeriod"/>
            </a:pPr>
            <a:r>
              <a:rPr lang="en" sz="1302">
                <a:solidFill>
                  <a:srgbClr val="000000"/>
                </a:solidFill>
                <a:latin typeface="Oswald"/>
                <a:ea typeface="Oswald"/>
                <a:cs typeface="Oswald"/>
                <a:sym typeface="Oswald"/>
              </a:rPr>
              <a:t>Full-time work supervision for clean-up crews consisting of at least eight, but not more than 12 impacted residents or dislocated workers per crew. Due to COVID restrictions, larger crews may require additional transportation vehicles to ensure social distance is maintained in transit. Subcontractors may design crew size and work schedules as desired within these parameters, but please note that COVID restrictions and crew size may change;  </a:t>
            </a:r>
            <a:endParaRPr sz="1302">
              <a:solidFill>
                <a:srgbClr val="000000"/>
              </a:solidFill>
              <a:latin typeface="Oswald"/>
              <a:ea typeface="Oswald"/>
              <a:cs typeface="Oswald"/>
              <a:sym typeface="Oswald"/>
            </a:endParaRPr>
          </a:p>
          <a:p>
            <a:pPr indent="0" lvl="0" marL="457200" rtl="0" algn="l">
              <a:lnSpc>
                <a:spcPct val="95000"/>
              </a:lnSpc>
              <a:spcBef>
                <a:spcPts val="0"/>
              </a:spcBef>
              <a:spcAft>
                <a:spcPts val="0"/>
              </a:spcAft>
              <a:buClr>
                <a:schemeClr val="dk1"/>
              </a:buClr>
              <a:buSzPts val="1018"/>
              <a:buFont typeface="Arial"/>
              <a:buNone/>
            </a:pPr>
            <a:r>
              <a:t/>
            </a:r>
            <a:endParaRPr sz="1302">
              <a:solidFill>
                <a:srgbClr val="000000"/>
              </a:solidFill>
              <a:latin typeface="Oswald"/>
              <a:ea typeface="Oswald"/>
              <a:cs typeface="Oswald"/>
              <a:sym typeface="Oswald"/>
            </a:endParaRPr>
          </a:p>
          <a:p>
            <a:pPr indent="-311308" lvl="0" marL="457200" rtl="0" algn="l">
              <a:lnSpc>
                <a:spcPct val="95000"/>
              </a:lnSpc>
              <a:spcBef>
                <a:spcPts val="0"/>
              </a:spcBef>
              <a:spcAft>
                <a:spcPts val="0"/>
              </a:spcAft>
              <a:buClr>
                <a:srgbClr val="000000"/>
              </a:buClr>
              <a:buSzPts val="1303"/>
              <a:buFont typeface="Oswald"/>
              <a:buAutoNum type="arabicPeriod"/>
            </a:pPr>
            <a:r>
              <a:rPr lang="en" sz="1302">
                <a:solidFill>
                  <a:srgbClr val="000000"/>
                </a:solidFill>
                <a:latin typeface="Oswald"/>
                <a:ea typeface="Oswald"/>
                <a:cs typeface="Oswald"/>
                <a:sym typeface="Oswald"/>
              </a:rPr>
              <a:t>All entry level crew participants may be paid up to $17.00 per hour (but not less than the City of Los Angeles minimum wage). Participant supervisors may be paid up to $19.00 per hour (but not less than the City of Los Angeles minimum wage). All clean-up work must be on pre-approved sites including, but not limited to, those sites listed in Appendix 2. Participant crew members and participant supervisors may not work more than 900 hours on this project unless otherwise granted approval. While MCS will track participant work hours, subcontractors will also be required to track hours for their crew members. Participant wages over the </a:t>
            </a:r>
            <a:r>
              <a:rPr lang="en" sz="1302" u="sng">
                <a:solidFill>
                  <a:srgbClr val="000000"/>
                </a:solidFill>
                <a:latin typeface="Oswald"/>
                <a:ea typeface="Oswald"/>
                <a:cs typeface="Oswald"/>
                <a:sym typeface="Oswald"/>
              </a:rPr>
              <a:t>allotted 900 hours will not be reimbursed without prior approval</a:t>
            </a:r>
            <a:r>
              <a:rPr lang="en" sz="1302">
                <a:solidFill>
                  <a:srgbClr val="000000"/>
                </a:solidFill>
                <a:latin typeface="Oswald"/>
                <a:ea typeface="Oswald"/>
                <a:cs typeface="Oswald"/>
                <a:sym typeface="Oswald"/>
              </a:rPr>
              <a:t>;</a:t>
            </a:r>
            <a:endParaRPr sz="1950">
              <a:solidFill>
                <a:srgbClr val="000000"/>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1">
                                  <p:stCondLst>
                                    <p:cond delay="0"/>
                                  </p:stCondLst>
                                  <p:childTnLst>
                                    <p:anim calcmode="lin" valueType="num">
                                      <p:cBhvr additive="base">
                                        <p:cTn dur="1000"/>
                                        <p:tgtEl>
                                          <p:spTgt spid="160"/>
                                        </p:tgtEl>
                                        <p:attrNameLst>
                                          <p:attrName>ppt_y</p:attrName>
                                        </p:attrNameLst>
                                      </p:cBhvr>
                                      <p:tavLst>
                                        <p:tav fmla="" tm="0">
                                          <p:val>
                                            <p:strVal val="#ppt_y"/>
                                          </p:val>
                                        </p:tav>
                                        <p:tav fmla="" tm="100000">
                                          <p:val>
                                            <p:strVal val="#ppt_y-1"/>
                                          </p:val>
                                        </p:tav>
                                      </p:tavLst>
                                    </p:anim>
                                    <p:set>
                                      <p:cBhvr>
                                        <p:cTn dur="1" fill="hold">
                                          <p:stCondLst>
                                            <p:cond delay="1000"/>
                                          </p:stCondLst>
                                        </p:cTn>
                                        <p:tgtEl>
                                          <p:spTgt spid="1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latin typeface="Oswald"/>
                <a:ea typeface="Oswald"/>
                <a:cs typeface="Oswald"/>
                <a:sym typeface="Oswald"/>
              </a:rPr>
              <a:t>Scope of Work Requirements 1-9 (pages 2-3)</a:t>
            </a:r>
            <a:endParaRPr>
              <a:latin typeface="Oswald"/>
              <a:ea typeface="Oswald"/>
              <a:cs typeface="Oswald"/>
              <a:sym typeface="Oswald"/>
            </a:endParaRPr>
          </a:p>
        </p:txBody>
      </p:sp>
      <p:sp>
        <p:nvSpPr>
          <p:cNvPr id="166" name="Google Shape;166;p19"/>
          <p:cNvSpPr txBox="1"/>
          <p:nvPr>
            <p:ph idx="1" type="body"/>
          </p:nvPr>
        </p:nvSpPr>
        <p:spPr>
          <a:xfrm>
            <a:off x="783600" y="1413300"/>
            <a:ext cx="7505700" cy="2448000"/>
          </a:xfrm>
          <a:prstGeom prst="rect">
            <a:avLst/>
          </a:prstGeom>
        </p:spPr>
        <p:txBody>
          <a:bodyPr anchorCtr="0" anchor="t" bIns="91425" lIns="91425" spcFirstLastPara="1" rIns="91425" wrap="square" tIns="91425">
            <a:noAutofit/>
          </a:bodyPr>
          <a:lstStyle/>
          <a:p>
            <a:pPr indent="457200" lvl="0" marL="0" rtl="0" algn="l">
              <a:lnSpc>
                <a:spcPct val="140000"/>
              </a:lnSpc>
              <a:spcBef>
                <a:spcPts val="0"/>
              </a:spcBef>
              <a:spcAft>
                <a:spcPts val="0"/>
              </a:spcAft>
              <a:buSzPts val="688"/>
              <a:buNone/>
            </a:pPr>
            <a:r>
              <a:rPr lang="en" sz="1212">
                <a:solidFill>
                  <a:srgbClr val="000000"/>
                </a:solidFill>
                <a:latin typeface="Oswald"/>
                <a:ea typeface="Oswald"/>
                <a:cs typeface="Oswald"/>
                <a:sym typeface="Oswald"/>
              </a:rPr>
              <a:t>3. </a:t>
            </a:r>
            <a:r>
              <a:rPr lang="en" sz="1212">
                <a:solidFill>
                  <a:srgbClr val="000000"/>
                </a:solidFill>
                <a:latin typeface="Oswald"/>
                <a:ea typeface="Oswald"/>
                <a:cs typeface="Oswald"/>
                <a:sym typeface="Oswald"/>
              </a:rPr>
              <a:t>Leadership/supervision of each work crew (i.e. Crew Supervisors);</a:t>
            </a:r>
            <a:endParaRPr sz="1212">
              <a:solidFill>
                <a:srgbClr val="000000"/>
              </a:solidFill>
              <a:latin typeface="Oswald"/>
              <a:ea typeface="Oswald"/>
              <a:cs typeface="Oswald"/>
              <a:sym typeface="Oswald"/>
            </a:endParaRPr>
          </a:p>
          <a:p>
            <a:pPr indent="457200" lvl="0" marL="0" rtl="0" algn="l">
              <a:lnSpc>
                <a:spcPct val="140000"/>
              </a:lnSpc>
              <a:spcBef>
                <a:spcPts val="0"/>
              </a:spcBef>
              <a:spcAft>
                <a:spcPts val="0"/>
              </a:spcAft>
              <a:buSzPts val="688"/>
              <a:buNone/>
            </a:pPr>
            <a:r>
              <a:rPr lang="en" sz="1212">
                <a:solidFill>
                  <a:srgbClr val="000000"/>
                </a:solidFill>
                <a:latin typeface="Oswald"/>
                <a:ea typeface="Oswald"/>
                <a:cs typeface="Oswald"/>
                <a:sym typeface="Oswald"/>
              </a:rPr>
              <a:t>4. Required equipment/tools/resources for workers, including COVID-19 PPE (see Appendix 3 for </a:t>
            </a:r>
            <a:br>
              <a:rPr lang="en" sz="1212">
                <a:solidFill>
                  <a:srgbClr val="000000"/>
                </a:solidFill>
                <a:latin typeface="Oswald"/>
                <a:ea typeface="Oswald"/>
                <a:cs typeface="Oswald"/>
                <a:sym typeface="Oswald"/>
              </a:rPr>
            </a:br>
            <a:r>
              <a:rPr lang="en" sz="1212">
                <a:solidFill>
                  <a:srgbClr val="000000"/>
                </a:solidFill>
                <a:latin typeface="Oswald"/>
                <a:ea typeface="Oswald"/>
                <a:cs typeface="Oswald"/>
                <a:sym typeface="Oswald"/>
              </a:rPr>
              <a:t>	    minimum recommended list);</a:t>
            </a:r>
            <a:endParaRPr sz="1212">
              <a:solidFill>
                <a:srgbClr val="000000"/>
              </a:solidFill>
              <a:latin typeface="Oswald"/>
              <a:ea typeface="Oswald"/>
              <a:cs typeface="Oswald"/>
              <a:sym typeface="Oswald"/>
            </a:endParaRPr>
          </a:p>
          <a:p>
            <a:pPr indent="457200" lvl="0" marL="0" rtl="0" algn="l">
              <a:lnSpc>
                <a:spcPct val="140000"/>
              </a:lnSpc>
              <a:spcBef>
                <a:spcPts val="0"/>
              </a:spcBef>
              <a:spcAft>
                <a:spcPts val="0"/>
              </a:spcAft>
              <a:buSzPts val="688"/>
              <a:buNone/>
            </a:pPr>
            <a:r>
              <a:rPr lang="en" sz="1212">
                <a:solidFill>
                  <a:srgbClr val="000000"/>
                </a:solidFill>
                <a:latin typeface="Oswald"/>
                <a:ea typeface="Oswald"/>
                <a:cs typeface="Oswald"/>
                <a:sym typeface="Oswald"/>
              </a:rPr>
              <a:t>5. Daily, round-trip site transportation for all workers and supervisors; </a:t>
            </a:r>
            <a:endParaRPr sz="1212">
              <a:solidFill>
                <a:srgbClr val="000000"/>
              </a:solidFill>
              <a:latin typeface="Oswald"/>
              <a:ea typeface="Oswald"/>
              <a:cs typeface="Oswald"/>
              <a:sym typeface="Oswald"/>
            </a:endParaRPr>
          </a:p>
          <a:p>
            <a:pPr indent="457200" lvl="0" marL="0" rtl="0" algn="l">
              <a:lnSpc>
                <a:spcPct val="140000"/>
              </a:lnSpc>
              <a:spcBef>
                <a:spcPts val="0"/>
              </a:spcBef>
              <a:spcAft>
                <a:spcPts val="0"/>
              </a:spcAft>
              <a:buSzPts val="688"/>
              <a:buNone/>
            </a:pPr>
            <a:r>
              <a:rPr lang="en" sz="1212">
                <a:solidFill>
                  <a:srgbClr val="000000"/>
                </a:solidFill>
                <a:latin typeface="Oswald"/>
                <a:ea typeface="Oswald"/>
                <a:cs typeface="Oswald"/>
                <a:sym typeface="Oswald"/>
              </a:rPr>
              <a:t>6. Weekly electronic work-site attendance sheet, crew work log or other documentation for daily or </a:t>
            </a:r>
            <a:br>
              <a:rPr lang="en" sz="1212">
                <a:solidFill>
                  <a:srgbClr val="000000"/>
                </a:solidFill>
                <a:latin typeface="Oswald"/>
                <a:ea typeface="Oswald"/>
                <a:cs typeface="Oswald"/>
                <a:sym typeface="Oswald"/>
              </a:rPr>
            </a:br>
            <a:r>
              <a:rPr lang="en" sz="1212">
                <a:solidFill>
                  <a:srgbClr val="000000"/>
                </a:solidFill>
                <a:latin typeface="Oswald"/>
                <a:ea typeface="Oswald"/>
                <a:cs typeface="Oswald"/>
                <a:sym typeface="Oswald"/>
              </a:rPr>
              <a:t>	    weekly work attendance;</a:t>
            </a:r>
            <a:endParaRPr sz="1212">
              <a:solidFill>
                <a:srgbClr val="000000"/>
              </a:solidFill>
              <a:latin typeface="Oswald"/>
              <a:ea typeface="Oswald"/>
              <a:cs typeface="Oswald"/>
              <a:sym typeface="Oswald"/>
            </a:endParaRPr>
          </a:p>
          <a:p>
            <a:pPr indent="457200" lvl="0" marL="0" rtl="0" algn="l">
              <a:lnSpc>
                <a:spcPct val="140000"/>
              </a:lnSpc>
              <a:spcBef>
                <a:spcPts val="0"/>
              </a:spcBef>
              <a:spcAft>
                <a:spcPts val="0"/>
              </a:spcAft>
              <a:buSzPts val="688"/>
              <a:buNone/>
            </a:pPr>
            <a:r>
              <a:rPr lang="en" sz="1212">
                <a:solidFill>
                  <a:srgbClr val="000000"/>
                </a:solidFill>
                <a:latin typeface="Oswald"/>
                <a:ea typeface="Oswald"/>
                <a:cs typeface="Oswald"/>
                <a:sym typeface="Oswald"/>
              </a:rPr>
              <a:t>7. Monthly worksite report and photos, including worksite and participant success stories (see </a:t>
            </a:r>
            <a:br>
              <a:rPr lang="en" sz="1212">
                <a:solidFill>
                  <a:srgbClr val="000000"/>
                </a:solidFill>
                <a:latin typeface="Oswald"/>
                <a:ea typeface="Oswald"/>
                <a:cs typeface="Oswald"/>
                <a:sym typeface="Oswald"/>
              </a:rPr>
            </a:br>
            <a:r>
              <a:rPr lang="en" sz="1212">
                <a:solidFill>
                  <a:srgbClr val="000000"/>
                </a:solidFill>
                <a:latin typeface="Oswald"/>
                <a:ea typeface="Oswald"/>
                <a:cs typeface="Oswald"/>
                <a:sym typeface="Oswald"/>
              </a:rPr>
              <a:t>	    Appendix 5 for Bobcat Fire Monthly Report template);</a:t>
            </a:r>
            <a:endParaRPr sz="1212">
              <a:solidFill>
                <a:srgbClr val="000000"/>
              </a:solidFill>
              <a:latin typeface="Oswald"/>
              <a:ea typeface="Oswald"/>
              <a:cs typeface="Oswald"/>
              <a:sym typeface="Oswald"/>
            </a:endParaRPr>
          </a:p>
          <a:p>
            <a:pPr indent="457200" lvl="0" marL="0" rtl="0" algn="l">
              <a:lnSpc>
                <a:spcPct val="140000"/>
              </a:lnSpc>
              <a:spcBef>
                <a:spcPts val="0"/>
              </a:spcBef>
              <a:spcAft>
                <a:spcPts val="0"/>
              </a:spcAft>
              <a:buSzPts val="688"/>
              <a:buNone/>
            </a:pPr>
            <a:r>
              <a:rPr lang="en" sz="1212">
                <a:solidFill>
                  <a:srgbClr val="000000"/>
                </a:solidFill>
                <a:latin typeface="Oswald"/>
                <a:ea typeface="Oswald"/>
                <a:cs typeface="Oswald"/>
                <a:sym typeface="Oswald"/>
              </a:rPr>
              <a:t>8. Electronic transmission of billing/invoicing portfolio including timesheets, payroll records, supply </a:t>
            </a:r>
            <a:br>
              <a:rPr lang="en" sz="1212">
                <a:solidFill>
                  <a:srgbClr val="000000"/>
                </a:solidFill>
                <a:latin typeface="Oswald"/>
                <a:ea typeface="Oswald"/>
                <a:cs typeface="Oswald"/>
                <a:sym typeface="Oswald"/>
              </a:rPr>
            </a:br>
            <a:r>
              <a:rPr lang="en" sz="1212">
                <a:solidFill>
                  <a:srgbClr val="000000"/>
                </a:solidFill>
                <a:latin typeface="Oswald"/>
                <a:ea typeface="Oswald"/>
                <a:cs typeface="Oswald"/>
                <a:sym typeface="Oswald"/>
              </a:rPr>
              <a:t>	    purchase receipts and expense supporting documentation to MCS Accounting; </a:t>
            </a:r>
            <a:endParaRPr sz="1212">
              <a:solidFill>
                <a:srgbClr val="000000"/>
              </a:solidFill>
              <a:latin typeface="Oswald"/>
              <a:ea typeface="Oswald"/>
              <a:cs typeface="Oswald"/>
              <a:sym typeface="Oswald"/>
            </a:endParaRPr>
          </a:p>
          <a:p>
            <a:pPr indent="457200" lvl="0" marL="0" rtl="0" algn="l">
              <a:lnSpc>
                <a:spcPct val="140000"/>
              </a:lnSpc>
              <a:spcBef>
                <a:spcPts val="0"/>
              </a:spcBef>
              <a:spcAft>
                <a:spcPts val="0"/>
              </a:spcAft>
              <a:buSzPts val="688"/>
              <a:buNone/>
            </a:pPr>
            <a:r>
              <a:rPr lang="en" sz="1212">
                <a:solidFill>
                  <a:srgbClr val="000000"/>
                </a:solidFill>
                <a:latin typeface="Oswald"/>
                <a:ea typeface="Oswald"/>
                <a:cs typeface="Oswald"/>
                <a:sym typeface="Oswald"/>
              </a:rPr>
              <a:t>9. Participation in site visits and/or virtual partnership meetings, share status updates on project </a:t>
            </a:r>
            <a:br>
              <a:rPr lang="en" sz="1212">
                <a:solidFill>
                  <a:srgbClr val="000000"/>
                </a:solidFill>
                <a:latin typeface="Oswald"/>
                <a:ea typeface="Oswald"/>
                <a:cs typeface="Oswald"/>
                <a:sym typeface="Oswald"/>
              </a:rPr>
            </a:br>
            <a:r>
              <a:rPr lang="en" sz="1212">
                <a:solidFill>
                  <a:srgbClr val="000000"/>
                </a:solidFill>
                <a:latin typeface="Oswald"/>
                <a:ea typeface="Oswald"/>
                <a:cs typeface="Oswald"/>
                <a:sym typeface="Oswald"/>
              </a:rPr>
              <a:t>	    worksites and crew members as needed/requested. </a:t>
            </a:r>
            <a:endParaRPr sz="1212">
              <a:solidFill>
                <a:srgbClr val="000000"/>
              </a:solidFill>
              <a:latin typeface="Oswald"/>
              <a:ea typeface="Oswald"/>
              <a:cs typeface="Oswald"/>
              <a:sym typeface="Oswald"/>
            </a:endParaRPr>
          </a:p>
          <a:p>
            <a:pPr indent="0" lvl="0" marL="0" rtl="0" algn="l">
              <a:lnSpc>
                <a:spcPct val="105000"/>
              </a:lnSpc>
              <a:spcBef>
                <a:spcPts val="0"/>
              </a:spcBef>
              <a:spcAft>
                <a:spcPts val="0"/>
              </a:spcAft>
              <a:buSzPts val="688"/>
              <a:buNone/>
            </a:pPr>
            <a:r>
              <a:t/>
            </a:r>
            <a:endParaRPr sz="812">
              <a:solidFill>
                <a:schemeClr val="lt1"/>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165"/>
                                        </p:tgtEl>
                                        <p:attrNameLst>
                                          <p:attrName>ppt_x</p:attrName>
                                        </p:attrNameLst>
                                      </p:cBhvr>
                                      <p:tavLst>
                                        <p:tav fmla="" tm="0">
                                          <p:val>
                                            <p:strVal val="#ppt_x"/>
                                          </p:val>
                                        </p:tav>
                                        <p:tav fmla="" tm="100000">
                                          <p:val>
                                            <p:strVal val="#ppt_x-1"/>
                                          </p:val>
                                        </p:tav>
                                      </p:tavLst>
                                    </p:anim>
                                    <p:set>
                                      <p:cBhvr>
                                        <p:cTn dur="1" fill="hold">
                                          <p:stCondLst>
                                            <p:cond delay="1000"/>
                                          </p:stCondLst>
                                        </p:cTn>
                                        <p:tgtEl>
                                          <p:spTgt spid="1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819150" y="6590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WIOA Eligibility (see Appendix 1)</a:t>
            </a:r>
            <a:endParaRPr>
              <a:latin typeface="Oswald"/>
              <a:ea typeface="Oswald"/>
              <a:cs typeface="Oswald"/>
              <a:sym typeface="Oswald"/>
            </a:endParaRPr>
          </a:p>
        </p:txBody>
      </p:sp>
      <p:sp>
        <p:nvSpPr>
          <p:cNvPr id="172" name="Google Shape;172;p20"/>
          <p:cNvSpPr txBox="1"/>
          <p:nvPr>
            <p:ph idx="1" type="body"/>
          </p:nvPr>
        </p:nvSpPr>
        <p:spPr>
          <a:xfrm>
            <a:off x="427200" y="1368050"/>
            <a:ext cx="8243100" cy="3402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rgbClr val="000000"/>
                </a:solidFill>
                <a:latin typeface="Oswald"/>
                <a:ea typeface="Oswald"/>
                <a:cs typeface="Oswald"/>
                <a:sym typeface="Oswald"/>
              </a:rPr>
              <a:t>Eligible participants for enrollment and employment under this NWDG are those who:</a:t>
            </a:r>
            <a:endParaRPr>
              <a:solidFill>
                <a:srgbClr val="000000"/>
              </a:solidFill>
              <a:latin typeface="Oswald"/>
              <a:ea typeface="Oswald"/>
              <a:cs typeface="Oswald"/>
              <a:sym typeface="Oswald"/>
            </a:endParaRPr>
          </a:p>
          <a:p>
            <a:pPr indent="457200" lvl="0" marL="0" rtl="0" algn="l">
              <a:lnSpc>
                <a:spcPct val="150000"/>
              </a:lnSpc>
              <a:spcBef>
                <a:spcPts val="0"/>
              </a:spcBef>
              <a:spcAft>
                <a:spcPts val="0"/>
              </a:spcAft>
              <a:buClr>
                <a:schemeClr val="dk1"/>
              </a:buClr>
              <a:buSzPts val="1100"/>
              <a:buFont typeface="Arial"/>
              <a:buNone/>
            </a:pPr>
            <a:r>
              <a:rPr lang="en">
                <a:solidFill>
                  <a:srgbClr val="000000"/>
                </a:solidFill>
                <a:latin typeface="Oswald"/>
                <a:ea typeface="Oswald"/>
                <a:cs typeface="Oswald"/>
                <a:sym typeface="Oswald"/>
              </a:rPr>
              <a:t>1. Reside within the declared disaster areas;</a:t>
            </a:r>
            <a:endParaRPr>
              <a:solidFill>
                <a:srgbClr val="000000"/>
              </a:solidFill>
              <a:latin typeface="Oswald"/>
              <a:ea typeface="Oswald"/>
              <a:cs typeface="Oswald"/>
              <a:sym typeface="Oswald"/>
            </a:endParaRPr>
          </a:p>
          <a:p>
            <a:pPr indent="457200" lvl="0" marL="0" rtl="0" algn="l">
              <a:lnSpc>
                <a:spcPct val="150000"/>
              </a:lnSpc>
              <a:spcBef>
                <a:spcPts val="0"/>
              </a:spcBef>
              <a:spcAft>
                <a:spcPts val="0"/>
              </a:spcAft>
              <a:buClr>
                <a:schemeClr val="dk1"/>
              </a:buClr>
              <a:buSzPts val="1100"/>
              <a:buFont typeface="Arial"/>
              <a:buNone/>
            </a:pPr>
            <a:r>
              <a:rPr lang="en">
                <a:solidFill>
                  <a:srgbClr val="000000"/>
                </a:solidFill>
                <a:latin typeface="Oswald"/>
                <a:ea typeface="Oswald"/>
                <a:cs typeface="Oswald"/>
                <a:sym typeface="Oswald"/>
              </a:rPr>
              <a:t>2. Were forced to relocate due to the disaster or emergency event;</a:t>
            </a:r>
            <a:endParaRPr>
              <a:solidFill>
                <a:srgbClr val="000000"/>
              </a:solidFill>
              <a:latin typeface="Oswald"/>
              <a:ea typeface="Oswald"/>
              <a:cs typeface="Oswald"/>
              <a:sym typeface="Oswald"/>
            </a:endParaRPr>
          </a:p>
          <a:p>
            <a:pPr indent="457200" lvl="0" marL="0" rtl="0" algn="l">
              <a:lnSpc>
                <a:spcPct val="150000"/>
              </a:lnSpc>
              <a:spcBef>
                <a:spcPts val="0"/>
              </a:spcBef>
              <a:spcAft>
                <a:spcPts val="0"/>
              </a:spcAft>
              <a:buClr>
                <a:schemeClr val="dk1"/>
              </a:buClr>
              <a:buSzPts val="1100"/>
              <a:buFont typeface="Arial"/>
              <a:buNone/>
            </a:pPr>
            <a:r>
              <a:rPr lang="en">
                <a:solidFill>
                  <a:srgbClr val="000000"/>
                </a:solidFill>
                <a:latin typeface="Oswald"/>
                <a:ea typeface="Oswald"/>
                <a:cs typeface="Oswald"/>
                <a:sym typeface="Oswald"/>
              </a:rPr>
              <a:t>3. Were temporarily or permanently laid off as a consequence of the disaster; or</a:t>
            </a:r>
            <a:endParaRPr>
              <a:solidFill>
                <a:srgbClr val="000000"/>
              </a:solidFill>
              <a:latin typeface="Oswald"/>
              <a:ea typeface="Oswald"/>
              <a:cs typeface="Oswald"/>
              <a:sym typeface="Oswald"/>
            </a:endParaRPr>
          </a:p>
          <a:p>
            <a:pPr indent="0" lvl="0" marL="457200" rtl="0" algn="l">
              <a:lnSpc>
                <a:spcPct val="150000"/>
              </a:lnSpc>
              <a:spcBef>
                <a:spcPts val="0"/>
              </a:spcBef>
              <a:spcAft>
                <a:spcPts val="0"/>
              </a:spcAft>
              <a:buClr>
                <a:schemeClr val="dk1"/>
              </a:buClr>
              <a:buSzPts val="1100"/>
              <a:buFont typeface="Arial"/>
              <a:buNone/>
            </a:pPr>
            <a:r>
              <a:rPr lang="en">
                <a:solidFill>
                  <a:srgbClr val="000000"/>
                </a:solidFill>
                <a:latin typeface="Oswald"/>
                <a:ea typeface="Oswald"/>
                <a:cs typeface="Oswald"/>
                <a:sym typeface="Oswald"/>
              </a:rPr>
              <a:t>4. Are long term unemployed (unemployed at the time of enrollment and unemployed more than 15 of the previous 26 weeks prior to enrollment).</a:t>
            </a:r>
            <a:endParaRPr>
              <a:solidFill>
                <a:srgbClr val="000000"/>
              </a:solidFill>
              <a:latin typeface="Oswald"/>
              <a:ea typeface="Oswald"/>
              <a:cs typeface="Oswald"/>
              <a:sym typeface="Oswald"/>
            </a:endParaRPr>
          </a:p>
          <a:p>
            <a:pPr indent="0" lvl="0" marL="0" rtl="0" algn="l">
              <a:lnSpc>
                <a:spcPct val="150000"/>
              </a:lnSpc>
              <a:spcBef>
                <a:spcPts val="0"/>
              </a:spcBef>
              <a:spcAft>
                <a:spcPts val="0"/>
              </a:spcAft>
              <a:buClr>
                <a:schemeClr val="dk1"/>
              </a:buClr>
              <a:buSzPts val="1100"/>
              <a:buFont typeface="Arial"/>
              <a:buNone/>
            </a:pPr>
            <a:r>
              <a:t/>
            </a:r>
            <a:endParaRPr>
              <a:solidFill>
                <a:srgbClr val="000000"/>
              </a:solidFill>
              <a:latin typeface="Oswald"/>
              <a:ea typeface="Oswald"/>
              <a:cs typeface="Oswald"/>
              <a:sym typeface="Oswald"/>
            </a:endParaRPr>
          </a:p>
          <a:p>
            <a:pPr indent="0" lvl="0" marL="0" rtl="0" algn="l">
              <a:lnSpc>
                <a:spcPct val="150000"/>
              </a:lnSpc>
              <a:spcBef>
                <a:spcPts val="0"/>
              </a:spcBef>
              <a:spcAft>
                <a:spcPts val="0"/>
              </a:spcAft>
              <a:buClr>
                <a:schemeClr val="dk1"/>
              </a:buClr>
              <a:buSzPts val="1100"/>
              <a:buFont typeface="Arial"/>
              <a:buNone/>
            </a:pPr>
            <a:r>
              <a:rPr b="1" lang="en">
                <a:solidFill>
                  <a:srgbClr val="000000"/>
                </a:solidFill>
                <a:latin typeface="Oswald"/>
                <a:ea typeface="Oswald"/>
                <a:cs typeface="Oswald"/>
                <a:sym typeface="Oswald"/>
              </a:rPr>
              <a:t>All participants must be vetted by MCS and enrolled in WIOA services with Hollywood or Boyle Heights WorkSource Centers before being assigned to a crew</a:t>
            </a:r>
            <a:r>
              <a:rPr lang="en">
                <a:solidFill>
                  <a:srgbClr val="000000"/>
                </a:solidFill>
                <a:latin typeface="Oswald"/>
                <a:ea typeface="Oswald"/>
                <a:cs typeface="Oswald"/>
                <a:sym typeface="Oswald"/>
              </a:rPr>
              <a:t>. This program is open to all eligible residents of the City of Los Angeles. Through MCS and partners outreach efforts, residents regardless of geographic location in the City, should be considered equally for this opportunity. </a:t>
            </a:r>
            <a:endParaRPr>
              <a:solidFill>
                <a:srgbClr val="000000"/>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type="title"/>
          </p:nvPr>
        </p:nvSpPr>
        <p:spPr>
          <a:xfrm>
            <a:off x="819150" y="7560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swald"/>
                <a:ea typeface="Oswald"/>
                <a:cs typeface="Oswald"/>
                <a:sym typeface="Oswald"/>
              </a:rPr>
              <a:t>Worksites (see Appendix 2)</a:t>
            </a:r>
            <a:endParaRPr>
              <a:latin typeface="Oswald"/>
              <a:ea typeface="Oswald"/>
              <a:cs typeface="Oswald"/>
              <a:sym typeface="Oswald"/>
            </a:endParaRPr>
          </a:p>
        </p:txBody>
      </p:sp>
      <p:sp>
        <p:nvSpPr>
          <p:cNvPr id="178" name="Google Shape;178;p21"/>
          <p:cNvSpPr txBox="1"/>
          <p:nvPr>
            <p:ph idx="1" type="body"/>
          </p:nvPr>
        </p:nvSpPr>
        <p:spPr>
          <a:xfrm>
            <a:off x="612150" y="148125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500">
                <a:solidFill>
                  <a:srgbClr val="000000"/>
                </a:solidFill>
                <a:latin typeface="Oswald"/>
                <a:ea typeface="Oswald"/>
                <a:cs typeface="Oswald"/>
                <a:sym typeface="Oswald"/>
              </a:rPr>
              <a:t>P</a:t>
            </a:r>
            <a:r>
              <a:rPr b="1" lang="en" sz="1600">
                <a:solidFill>
                  <a:srgbClr val="000000"/>
                </a:solidFill>
                <a:latin typeface="Oswald"/>
                <a:ea typeface="Oswald"/>
                <a:cs typeface="Oswald"/>
                <a:sym typeface="Oswald"/>
              </a:rPr>
              <a:t>otential Worksite Locations for Bobcat Affected Sites </a:t>
            </a:r>
            <a:endParaRPr b="1" sz="1600">
              <a:solidFill>
                <a:srgbClr val="000000"/>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t/>
            </a:r>
            <a:endParaRPr sz="1600">
              <a:solidFill>
                <a:srgbClr val="000000"/>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lang="en" sz="1600">
                <a:solidFill>
                  <a:srgbClr val="000000"/>
                </a:solidFill>
                <a:latin typeface="Oswald"/>
                <a:ea typeface="Oswald"/>
                <a:cs typeface="Oswald"/>
                <a:sym typeface="Oswald"/>
              </a:rPr>
              <a:t>US Forest Service: Angeles National Forest </a:t>
            </a:r>
            <a:endParaRPr sz="1600">
              <a:solidFill>
                <a:srgbClr val="000000"/>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lang="en" sz="1600">
                <a:solidFill>
                  <a:srgbClr val="000000"/>
                </a:solidFill>
                <a:latin typeface="Oswald"/>
                <a:ea typeface="Oswald"/>
                <a:cs typeface="Oswald"/>
                <a:sym typeface="Oswald"/>
              </a:rPr>
              <a:t>Other sites are currently under review/approval</a:t>
            </a:r>
            <a:r>
              <a:rPr lang="en" sz="1500">
                <a:solidFill>
                  <a:srgbClr val="000000"/>
                </a:solidFill>
                <a:latin typeface="Oswald"/>
                <a:ea typeface="Oswald"/>
                <a:cs typeface="Oswald"/>
                <a:sym typeface="Oswald"/>
              </a:rPr>
              <a:t> </a:t>
            </a:r>
            <a:endParaRPr sz="1600">
              <a:solidFill>
                <a:srgbClr val="000000"/>
              </a:solidFill>
              <a:latin typeface="Oswald"/>
              <a:ea typeface="Oswald"/>
              <a:cs typeface="Oswald"/>
              <a:sym typeface="Oswald"/>
            </a:endParaRPr>
          </a:p>
        </p:txBody>
      </p:sp>
      <p:pic>
        <p:nvPicPr>
          <p:cNvPr id="179" name="Google Shape;179;p21"/>
          <p:cNvPicPr preferRelativeResize="0"/>
          <p:nvPr/>
        </p:nvPicPr>
        <p:blipFill rotWithShape="1">
          <a:blip r:embed="rId3">
            <a:alphaModFix/>
          </a:blip>
          <a:srcRect b="0" l="0" r="-959" t="-959"/>
          <a:stretch/>
        </p:blipFill>
        <p:spPr>
          <a:xfrm>
            <a:off x="5269550" y="1424000"/>
            <a:ext cx="3098625" cy="3286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7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